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69" r:id="rId4"/>
    <p:sldId id="267" r:id="rId5"/>
    <p:sldId id="268" r:id="rId6"/>
    <p:sldId id="258" r:id="rId7"/>
    <p:sldId id="259" r:id="rId8"/>
    <p:sldId id="270" r:id="rId9"/>
    <p:sldId id="260" r:id="rId10"/>
    <p:sldId id="271" r:id="rId11"/>
    <p:sldId id="272" r:id="rId12"/>
    <p:sldId id="261" r:id="rId13"/>
    <p:sldId id="273" r:id="rId14"/>
    <p:sldId id="262" r:id="rId15"/>
    <p:sldId id="263" r:id="rId16"/>
    <p:sldId id="274" r:id="rId17"/>
    <p:sldId id="275" r:id="rId18"/>
    <p:sldId id="276" r:id="rId19"/>
    <p:sldId id="277" r:id="rId20"/>
    <p:sldId id="264" r:id="rId21"/>
    <p:sldId id="278" r:id="rId22"/>
    <p:sldId id="265" r:id="rId23"/>
    <p:sldId id="279" r:id="rId24"/>
    <p:sldId id="281" r:id="rId25"/>
    <p:sldId id="282" r:id="rId26"/>
    <p:sldId id="280" r:id="rId27"/>
    <p:sldId id="26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DFC7"/>
    <a:srgbClr val="821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12" autoAdjust="0"/>
    <p:restoredTop sz="94718" autoAdjust="0"/>
  </p:normalViewPr>
  <p:slideViewPr>
    <p:cSldViewPr>
      <p:cViewPr varScale="1">
        <p:scale>
          <a:sx n="108" d="100"/>
          <a:sy n="108" d="100"/>
        </p:scale>
        <p:origin x="-3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37683-FC89-4307-8688-00EEEE5C98BE}" type="datetimeFigureOut">
              <a:rPr lang="en-US" smtClean="0"/>
              <a:pPr/>
              <a:t>6/25/2007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0C1576-85D4-419B-A9E9-89A9003DF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rgbClr val="821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3400" y="6356350"/>
            <a:ext cx="2133600" cy="365125"/>
          </a:xfrm>
        </p:spPr>
        <p:txBody>
          <a:bodyPr/>
          <a:lstStyle/>
          <a:p>
            <a:fld id="{2718DC46-2DB3-4169-9C79-F05E5B8D47B7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77000" y="6356350"/>
            <a:ext cx="2133600" cy="365125"/>
          </a:xfrm>
        </p:spPr>
        <p:txBody>
          <a:bodyPr/>
          <a:lstStyle/>
          <a:p>
            <a:fld id="{3565D54F-00C8-4FA9-8D8C-6976D4EAAEA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anner_840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6800" y="1"/>
            <a:ext cx="7010400" cy="1557867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1752600"/>
            <a:ext cx="8077200" cy="4495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19A28-30B2-4267-96FC-98969BBCE7AE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1981200" cy="4495800"/>
          </a:xfrm>
        </p:spPr>
        <p:txBody>
          <a:bodyPr vert="eaVert"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1752600"/>
            <a:ext cx="5943600" cy="449580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71CA-6B6F-4FBC-AE94-8EEB24157041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rgbClr val="821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2AD0-37DB-4154-9DB4-5025F891DA2B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22437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24D3A-25E2-4788-93F2-C12CF6F37A7A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752600"/>
            <a:ext cx="396398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2297112"/>
            <a:ext cx="39639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52600"/>
            <a:ext cx="3965575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39655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30363-8736-40B3-9DB1-14DE848B5CDC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37CE8-A471-4D2C-A8C0-95CE2B1F07F9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E3A1A-B3E9-4E58-AD4F-13FB4162099B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76401"/>
            <a:ext cx="503555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1752600"/>
            <a:ext cx="2932113" cy="4495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E8BC-FE44-4E4B-9C76-A2CEB414C9A8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762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812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42938"/>
            <a:ext cx="5486400" cy="804862"/>
          </a:xfrm>
        </p:spPr>
        <p:txBody>
          <a:bodyPr/>
          <a:lstStyle>
            <a:lvl1pPr marL="0" indent="0">
              <a:buNone/>
              <a:defRPr sz="1400" baseline="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4E1F-D9AC-4396-A5E5-2CFB1EA71AB3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1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722437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34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DDF7C-54DB-4EAD-8E0A-D505B1EB16E2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5D54F-00C8-4FA9-8D8C-6976D4EAAE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rgbClr val="DFDFC7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file:///D:\Projects\DiaGraphica\DiaGraph.ex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file:///D:\Presentations\PNSE%202007\trunk42\ProM.bat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dirty="0" err="1" smtClean="0"/>
              <a:t>Petri-net</a:t>
            </a:r>
            <a:r>
              <a:rPr lang="nl-NL" dirty="0" smtClean="0"/>
              <a:t> </a:t>
            </a:r>
            <a:r>
              <a:rPr lang="nl-NL" dirty="0" err="1" smtClean="0"/>
              <a:t>synthesis</a:t>
            </a:r>
            <a:r>
              <a:rPr lang="nl-NL" dirty="0" smtClean="0"/>
              <a:t> and </a:t>
            </a:r>
            <a:r>
              <a:rPr lang="nl-NL" dirty="0" err="1" smtClean="0"/>
              <a:t>attribute-based</a:t>
            </a:r>
            <a:r>
              <a:rPr lang="nl-NL" dirty="0" smtClean="0"/>
              <a:t> </a:t>
            </a:r>
            <a:r>
              <a:rPr lang="nl-NL" dirty="0" err="1" smtClean="0"/>
              <a:t>visualization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Eric Verbeek, Hannes Pretorius, </a:t>
            </a:r>
            <a:br>
              <a:rPr lang="nl-NL" dirty="0" smtClean="0"/>
            </a:br>
            <a:r>
              <a:rPr lang="nl-NL" dirty="0" smtClean="0"/>
              <a:t>Wil van der Aalst, and Jack van Wijk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Visualization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1434" y="1828800"/>
            <a:ext cx="6481133" cy="4369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rgbClr val="DFDFC7"/>
                </a:solidFill>
              </a:rPr>
              <a:t>Attribute-based</a:t>
            </a:r>
            <a:r>
              <a:rPr lang="nl-NL" sz="1200" dirty="0" smtClean="0">
                <a:solidFill>
                  <a:srgbClr val="DFDFC7"/>
                </a:solidFill>
              </a:rPr>
              <a:t> </a:t>
            </a:r>
            <a:r>
              <a:rPr lang="nl-NL" sz="1200" dirty="0" err="1" smtClean="0">
                <a:solidFill>
                  <a:srgbClr val="DFDFC7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Petri-net</a:t>
            </a:r>
            <a:r>
              <a:rPr lang="nl-NL" sz="1200" dirty="0" smtClean="0">
                <a:solidFill>
                  <a:srgbClr val="821000"/>
                </a:solidFill>
              </a:rPr>
              <a:t> </a:t>
            </a:r>
            <a:r>
              <a:rPr lang="nl-NL" sz="1200" dirty="0" err="1" smtClean="0">
                <a:solidFill>
                  <a:srgbClr val="821000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Prom</a:t>
            </a:r>
            <a:r>
              <a:rPr lang="nl-NL" sz="1200" dirty="0" smtClean="0">
                <a:solidFill>
                  <a:srgbClr val="821000"/>
                </a:solidFill>
              </a:rPr>
              <a:t> and </a:t>
            </a:r>
            <a:r>
              <a:rPr lang="nl-NL" sz="1200" dirty="0" err="1" smtClean="0">
                <a:solidFill>
                  <a:srgbClr val="821000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Conclusions</a:t>
            </a:r>
            <a:endParaRPr lang="en-US" sz="1200" dirty="0">
              <a:solidFill>
                <a:srgbClr val="821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Demo </a:t>
            </a:r>
            <a:r>
              <a:rPr lang="nl-NL" dirty="0" err="1" smtClean="0"/>
              <a:t>Diagraphica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Setting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chemeClr val="tx2"/>
                </a:solidFill>
              </a:rPr>
              <a:t>Attribute-based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bg1"/>
                </a:solidFill>
              </a:rPr>
              <a:t>Demo </a:t>
            </a:r>
            <a:r>
              <a:rPr lang="nl-NL" sz="1200" dirty="0" err="1" smtClean="0">
                <a:solidFill>
                  <a:schemeClr val="bg1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Petri-net</a:t>
            </a:r>
            <a:r>
              <a:rPr lang="nl-NL" sz="1200" dirty="0" smtClean="0">
                <a:solidFill>
                  <a:srgbClr val="821000"/>
                </a:solidFill>
              </a:rPr>
              <a:t> </a:t>
            </a:r>
            <a:r>
              <a:rPr lang="nl-NL" sz="1200" dirty="0" err="1" smtClean="0">
                <a:solidFill>
                  <a:srgbClr val="821000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Prom</a:t>
            </a:r>
            <a:r>
              <a:rPr lang="nl-NL" sz="1200" dirty="0" smtClean="0">
                <a:solidFill>
                  <a:srgbClr val="821000"/>
                </a:solidFill>
              </a:rPr>
              <a:t> and </a:t>
            </a:r>
            <a:r>
              <a:rPr lang="nl-NL" sz="1200" dirty="0" err="1" smtClean="0">
                <a:solidFill>
                  <a:srgbClr val="821000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Conclusions</a:t>
            </a:r>
            <a:endParaRPr lang="en-US" sz="1200" dirty="0">
              <a:solidFill>
                <a:srgbClr val="821000"/>
              </a:solidFill>
            </a:endParaRPr>
          </a:p>
        </p:txBody>
      </p:sp>
      <p:sp>
        <p:nvSpPr>
          <p:cNvPr id="8" name="Action Button: Forward or Next 7">
            <a:hlinkClick r:id="rId2" action="ppaction://program" highlightClick="1"/>
          </p:cNvPr>
          <p:cNvSpPr/>
          <p:nvPr/>
        </p:nvSpPr>
        <p:spPr>
          <a:xfrm>
            <a:off x="7315200" y="304800"/>
            <a:ext cx="1042416" cy="1042416"/>
          </a:xfrm>
          <a:prstGeom prst="actionButtonForwardNex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www.win.tue.nl</a:t>
            </a:r>
            <a:r>
              <a:rPr lang="nl-NL" dirty="0" smtClean="0"/>
              <a:t>/~</a:t>
            </a:r>
            <a:r>
              <a:rPr lang="nl-NL" dirty="0" err="1" smtClean="0"/>
              <a:t>apretori</a:t>
            </a:r>
            <a:r>
              <a:rPr lang="nl-NL" dirty="0" smtClean="0"/>
              <a:t>/</a:t>
            </a:r>
            <a:r>
              <a:rPr lang="nl-NL" dirty="0" err="1" smtClean="0"/>
              <a:t>diagraphica</a:t>
            </a:r>
            <a:r>
              <a:rPr lang="nl-NL" dirty="0" smtClean="0"/>
              <a:t>/</a:t>
            </a:r>
          </a:p>
          <a:p>
            <a:r>
              <a:rPr lang="nl-NL" dirty="0" err="1" smtClean="0"/>
              <a:t>Wafer</a:t>
            </a:r>
            <a:r>
              <a:rPr lang="nl-NL" dirty="0" smtClean="0"/>
              <a:t> </a:t>
            </a:r>
            <a:r>
              <a:rPr lang="nl-NL" dirty="0" err="1" smtClean="0"/>
              <a:t>stepper</a:t>
            </a:r>
            <a:r>
              <a:rPr lang="nl-NL" dirty="0" smtClean="0"/>
              <a:t> </a:t>
            </a:r>
            <a:r>
              <a:rPr lang="nl-NL" dirty="0" err="1" smtClean="0"/>
              <a:t>example</a:t>
            </a:r>
            <a:endParaRPr lang="nl-NL" dirty="0" smtClean="0"/>
          </a:p>
          <a:p>
            <a:r>
              <a:rPr lang="nl-NL" dirty="0" smtClean="0"/>
              <a:t>55043 </a:t>
            </a:r>
            <a:r>
              <a:rPr lang="nl-NL" dirty="0" err="1" smtClean="0"/>
              <a:t>nodes</a:t>
            </a:r>
            <a:r>
              <a:rPr lang="nl-NL" dirty="0" smtClean="0"/>
              <a:t>, 289443 </a:t>
            </a:r>
            <a:r>
              <a:rPr lang="nl-NL" dirty="0" err="1" smtClean="0"/>
              <a:t>edges</a:t>
            </a:r>
            <a:endParaRPr lang="nl-NL" dirty="0" smtClean="0"/>
          </a:p>
          <a:p>
            <a:r>
              <a:rPr lang="nl-NL" dirty="0" smtClean="0"/>
              <a:t>13 </a:t>
            </a:r>
            <a:r>
              <a:rPr lang="nl-NL" dirty="0" err="1" smtClean="0"/>
              <a:t>attributes</a:t>
            </a:r>
            <a:endParaRPr lang="nl-NL" dirty="0" smtClean="0"/>
          </a:p>
          <a:p>
            <a:r>
              <a:rPr lang="nl-NL" dirty="0" smtClean="0"/>
              <a:t>8 </a:t>
            </a:r>
            <a:r>
              <a:rPr lang="nl-NL" dirty="0" err="1" smtClean="0"/>
              <a:t>deadlock</a:t>
            </a:r>
            <a:r>
              <a:rPr lang="nl-NL" dirty="0" smtClean="0"/>
              <a:t> </a:t>
            </a:r>
            <a:r>
              <a:rPr lang="nl-NL" dirty="0" err="1" smtClean="0"/>
              <a:t>nodes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495800"/>
            <a:ext cx="24288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Petri-net</a:t>
            </a:r>
            <a:r>
              <a:rPr lang="nl-NL" dirty="0" smtClean="0"/>
              <a:t> </a:t>
            </a:r>
            <a:r>
              <a:rPr lang="nl-NL" dirty="0" err="1" smtClean="0"/>
              <a:t>synthesis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chemeClr val="tx2"/>
                </a:solidFill>
              </a:rPr>
              <a:t>Attribute-based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tx2"/>
                </a:solidFill>
              </a:rPr>
              <a:t>Demo </a:t>
            </a:r>
            <a:r>
              <a:rPr lang="nl-NL" sz="1200" dirty="0" err="1" smtClean="0">
                <a:solidFill>
                  <a:schemeClr val="tx2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chemeClr val="bg1"/>
                </a:solidFill>
              </a:rPr>
              <a:t>Petri-net</a:t>
            </a:r>
            <a:r>
              <a:rPr lang="nl-NL" sz="1200" dirty="0" smtClean="0">
                <a:solidFill>
                  <a:schemeClr val="bg1"/>
                </a:solidFill>
              </a:rPr>
              <a:t> </a:t>
            </a:r>
            <a:r>
              <a:rPr lang="nl-NL" sz="1200" dirty="0" err="1" smtClean="0">
                <a:solidFill>
                  <a:schemeClr val="bg1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Prom</a:t>
            </a:r>
            <a:r>
              <a:rPr lang="nl-NL" sz="1200" dirty="0" smtClean="0">
                <a:solidFill>
                  <a:srgbClr val="821000"/>
                </a:solidFill>
              </a:rPr>
              <a:t> and </a:t>
            </a:r>
            <a:r>
              <a:rPr lang="nl-NL" sz="1200" dirty="0" err="1" smtClean="0">
                <a:solidFill>
                  <a:srgbClr val="821000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Conclusions</a:t>
            </a:r>
            <a:endParaRPr lang="en-US" sz="1200" dirty="0">
              <a:solidFill>
                <a:srgbClr val="8210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743200" y="2057400"/>
            <a:ext cx="4225182" cy="3733800"/>
            <a:chOff x="2743200" y="2057400"/>
            <a:chExt cx="4225182" cy="3733800"/>
          </a:xfrm>
        </p:grpSpPr>
        <p:sp>
          <p:nvSpPr>
            <p:cNvPr id="8" name="Oval 7"/>
            <p:cNvSpPr/>
            <p:nvPr/>
          </p:nvSpPr>
          <p:spPr>
            <a:xfrm>
              <a:off x="2743200" y="2286000"/>
              <a:ext cx="3505200" cy="350520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91200" y="2057400"/>
              <a:ext cx="11771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Real</a:t>
              </a:r>
              <a:r>
                <a:rPr lang="nl-NL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nl-NL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world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00200" y="2971800"/>
            <a:ext cx="3962400" cy="2350532"/>
            <a:chOff x="1600200" y="2971800"/>
            <a:chExt cx="3962400" cy="2350532"/>
          </a:xfrm>
        </p:grpSpPr>
        <p:sp>
          <p:nvSpPr>
            <p:cNvPr id="24" name="Oval 23"/>
            <p:cNvSpPr/>
            <p:nvPr/>
          </p:nvSpPr>
          <p:spPr>
            <a:xfrm>
              <a:off x="3429000" y="2971800"/>
              <a:ext cx="2133600" cy="2133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00200" y="4953000"/>
              <a:ext cx="1143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Attributes</a:t>
              </a:r>
              <a:endPara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600200" y="2286794"/>
            <a:ext cx="5303175" cy="3949938"/>
            <a:chOff x="1600200" y="2286794"/>
            <a:chExt cx="5303175" cy="3949938"/>
          </a:xfrm>
        </p:grpSpPr>
        <p:grpSp>
          <p:nvGrpSpPr>
            <p:cNvPr id="17" name="Group 16"/>
            <p:cNvGrpSpPr/>
            <p:nvPr/>
          </p:nvGrpSpPr>
          <p:grpSpPr>
            <a:xfrm>
              <a:off x="3048000" y="2286794"/>
              <a:ext cx="2971800" cy="2742406"/>
              <a:chOff x="3048000" y="2286794"/>
              <a:chExt cx="2971800" cy="2742406"/>
            </a:xfrm>
          </p:grpSpPr>
          <p:cxnSp>
            <p:nvCxnSpPr>
              <p:cNvPr id="11" name="Straight Connector 10"/>
              <p:cNvCxnSpPr>
                <a:endCxn id="8" idx="0"/>
              </p:cNvCxnSpPr>
              <p:nvPr/>
            </p:nvCxnSpPr>
            <p:spPr>
              <a:xfrm rot="5400000" flipH="1" flipV="1">
                <a:off x="3619500" y="3162300"/>
                <a:ext cx="1752600" cy="1588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4495800" y="4038600"/>
                <a:ext cx="1524000" cy="914400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rot="10800000" flipV="1">
                <a:off x="3048000" y="4038600"/>
                <a:ext cx="1447800" cy="990600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/>
            <p:cNvSpPr txBox="1"/>
            <p:nvPr/>
          </p:nvSpPr>
          <p:spPr>
            <a:xfrm>
              <a:off x="6019800" y="2743200"/>
              <a:ext cx="8835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Models</a:t>
              </a:r>
              <a:endPara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00200" y="2819400"/>
              <a:ext cx="13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Process</a:t>
              </a:r>
              <a:r>
                <a:rPr lang="nl-NL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logs</a:t>
              </a:r>
              <a:endPara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886200" y="5867400"/>
              <a:ext cx="13410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State </a:t>
              </a:r>
              <a:r>
                <a:rPr lang="nl-NL" dirty="0" err="1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spaces</a:t>
              </a:r>
              <a:endPara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437140" y="3625783"/>
            <a:ext cx="3709024" cy="1981200"/>
            <a:chOff x="4437140" y="3625783"/>
            <a:chExt cx="3709024" cy="1981200"/>
          </a:xfrm>
        </p:grpSpPr>
        <p:sp>
          <p:nvSpPr>
            <p:cNvPr id="27" name="Right Arrow 26"/>
            <p:cNvSpPr/>
            <p:nvPr/>
          </p:nvSpPr>
          <p:spPr>
            <a:xfrm rot="17407979">
              <a:off x="3751340" y="4311583"/>
              <a:ext cx="1981200" cy="609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248400" y="4800600"/>
              <a:ext cx="1897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err="1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Petri-net</a:t>
              </a:r>
              <a:r>
                <a:rPr lang="nl-NL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nl-NL" dirty="0" err="1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synthesis</a:t>
              </a:r>
              <a:endPara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Approach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chemeClr val="tx2"/>
                </a:solidFill>
              </a:rPr>
              <a:t>Attribute-based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tx2"/>
                </a:solidFill>
              </a:rPr>
              <a:t>Demo </a:t>
            </a:r>
            <a:r>
              <a:rPr lang="nl-NL" sz="1200" dirty="0" err="1" smtClean="0">
                <a:solidFill>
                  <a:schemeClr val="tx2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chemeClr val="bg1"/>
                </a:solidFill>
              </a:rPr>
              <a:t>Petri-net</a:t>
            </a:r>
            <a:r>
              <a:rPr lang="nl-NL" sz="1200" dirty="0" smtClean="0">
                <a:solidFill>
                  <a:schemeClr val="bg1"/>
                </a:solidFill>
              </a:rPr>
              <a:t> </a:t>
            </a:r>
            <a:r>
              <a:rPr lang="nl-NL" sz="1200" dirty="0" err="1" smtClean="0">
                <a:solidFill>
                  <a:schemeClr val="bg1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Prom</a:t>
            </a:r>
            <a:r>
              <a:rPr lang="nl-NL" sz="1200" dirty="0" smtClean="0">
                <a:solidFill>
                  <a:srgbClr val="821000"/>
                </a:solidFill>
              </a:rPr>
              <a:t> and </a:t>
            </a:r>
            <a:r>
              <a:rPr lang="nl-NL" sz="1200" dirty="0" err="1" smtClean="0">
                <a:solidFill>
                  <a:srgbClr val="821000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Conclusions</a:t>
            </a:r>
            <a:endParaRPr lang="en-US" sz="1200" dirty="0">
              <a:solidFill>
                <a:srgbClr val="821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362200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State </a:t>
            </a:r>
            <a:r>
              <a:rPr lang="nl-NL" dirty="0" err="1" smtClean="0"/>
              <a:t>space</a:t>
            </a:r>
            <a:endParaRPr lang="nl-NL" dirty="0" smtClean="0"/>
          </a:p>
          <a:p>
            <a:pPr lvl="1"/>
            <a:r>
              <a:rPr lang="nl-NL" dirty="0" err="1" smtClean="0"/>
              <a:t>Possibly</a:t>
            </a:r>
            <a:r>
              <a:rPr lang="nl-NL" dirty="0" smtClean="0"/>
              <a:t> </a:t>
            </a:r>
            <a:r>
              <a:rPr lang="nl-NL" dirty="0" err="1" smtClean="0"/>
              <a:t>generated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a log</a:t>
            </a:r>
          </a:p>
          <a:p>
            <a:pPr lvl="1"/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or</a:t>
            </a:r>
            <a:r>
              <a:rPr lang="nl-NL" dirty="0" smtClean="0"/>
              <a:t> without </a:t>
            </a:r>
            <a:r>
              <a:rPr lang="nl-NL" dirty="0" err="1" smtClean="0"/>
              <a:t>attributes</a:t>
            </a:r>
            <a:endParaRPr lang="nl-NL" dirty="0" smtClean="0"/>
          </a:p>
          <a:p>
            <a:r>
              <a:rPr lang="nl-NL" dirty="0" err="1" smtClean="0"/>
              <a:t>Petri-net</a:t>
            </a:r>
            <a:r>
              <a:rPr lang="nl-NL" dirty="0" smtClean="0"/>
              <a:t> </a:t>
            </a:r>
            <a:r>
              <a:rPr lang="nl-NL" dirty="0" err="1" smtClean="0"/>
              <a:t>synthesis</a:t>
            </a:r>
            <a:endParaRPr lang="nl-NL" dirty="0" smtClean="0"/>
          </a:p>
          <a:p>
            <a:r>
              <a:rPr lang="nl-NL" dirty="0" err="1" smtClean="0"/>
              <a:t>Petri</a:t>
            </a:r>
            <a:r>
              <a:rPr lang="nl-NL" dirty="0" smtClean="0"/>
              <a:t> net</a:t>
            </a:r>
          </a:p>
          <a:p>
            <a:r>
              <a:rPr lang="nl-NL" dirty="0" err="1" smtClean="0"/>
              <a:t>Generate</a:t>
            </a:r>
            <a:r>
              <a:rPr lang="nl-NL" dirty="0" smtClean="0"/>
              <a:t> state </a:t>
            </a:r>
            <a:r>
              <a:rPr lang="nl-NL" dirty="0" err="1" smtClean="0"/>
              <a:t>space</a:t>
            </a:r>
            <a:endParaRPr lang="nl-NL" dirty="0" smtClean="0"/>
          </a:p>
          <a:p>
            <a:pPr lvl="1"/>
            <a:r>
              <a:rPr lang="nl-NL" dirty="0" err="1" smtClean="0"/>
              <a:t>Places</a:t>
            </a:r>
            <a:r>
              <a:rPr lang="nl-NL" dirty="0" smtClean="0"/>
              <a:t> as </a:t>
            </a:r>
            <a:r>
              <a:rPr lang="nl-NL" dirty="0" err="1" smtClean="0"/>
              <a:t>attributes</a:t>
            </a:r>
            <a:endParaRPr lang="nl-NL" dirty="0" smtClean="0"/>
          </a:p>
          <a:p>
            <a:r>
              <a:rPr lang="nl-NL" dirty="0" err="1" smtClean="0"/>
              <a:t>Generate</a:t>
            </a:r>
            <a:r>
              <a:rPr lang="nl-NL" dirty="0" smtClean="0"/>
              <a:t> diagram</a:t>
            </a:r>
          </a:p>
          <a:p>
            <a:pPr lvl="1"/>
            <a:r>
              <a:rPr lang="nl-NL" dirty="0" err="1" smtClean="0"/>
              <a:t>Use</a:t>
            </a:r>
            <a:r>
              <a:rPr lang="nl-NL" dirty="0" smtClean="0"/>
              <a:t> </a:t>
            </a:r>
            <a:r>
              <a:rPr lang="nl-NL" dirty="0" err="1" smtClean="0"/>
              <a:t>Petri</a:t>
            </a:r>
            <a:r>
              <a:rPr lang="nl-NL" dirty="0" smtClean="0"/>
              <a:t> net </a:t>
            </a:r>
            <a:r>
              <a:rPr lang="nl-NL" dirty="0" err="1" smtClean="0"/>
              <a:t>visualization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Demo </a:t>
            </a:r>
            <a:r>
              <a:rPr lang="nl-NL" dirty="0" err="1" smtClean="0"/>
              <a:t>ProM</a:t>
            </a:r>
            <a:r>
              <a:rPr lang="nl-NL" dirty="0" smtClean="0"/>
              <a:t> and </a:t>
            </a:r>
            <a:r>
              <a:rPr lang="nl-NL" dirty="0" err="1" smtClean="0"/>
              <a:t>petrify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ProM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Process</a:t>
            </a:r>
            <a:r>
              <a:rPr lang="nl-NL" dirty="0" smtClean="0"/>
              <a:t> </a:t>
            </a:r>
            <a:r>
              <a:rPr lang="nl-NL" dirty="0" err="1" smtClean="0"/>
              <a:t>Mining</a:t>
            </a:r>
            <a:r>
              <a:rPr lang="nl-NL" dirty="0" smtClean="0"/>
              <a:t> </a:t>
            </a:r>
            <a:r>
              <a:rPr lang="nl-NL" dirty="0" err="1" smtClean="0"/>
              <a:t>framework</a:t>
            </a:r>
            <a:endParaRPr lang="nl-NL" dirty="0" smtClean="0"/>
          </a:p>
          <a:p>
            <a:r>
              <a:rPr lang="nl-NL" dirty="0" smtClean="0"/>
              <a:t>Over 175 </a:t>
            </a:r>
            <a:r>
              <a:rPr lang="nl-NL" dirty="0" err="1" smtClean="0"/>
              <a:t>plug-ins</a:t>
            </a:r>
            <a:endParaRPr lang="nl-NL" dirty="0" smtClean="0"/>
          </a:p>
          <a:p>
            <a:pPr lvl="1"/>
            <a:r>
              <a:rPr lang="nl-NL" dirty="0" err="1" smtClean="0"/>
              <a:t>Mining</a:t>
            </a:r>
            <a:endParaRPr lang="nl-NL" dirty="0" smtClean="0"/>
          </a:p>
          <a:p>
            <a:pPr lvl="1"/>
            <a:r>
              <a:rPr lang="nl-NL" dirty="0" err="1" smtClean="0"/>
              <a:t>Analysis</a:t>
            </a:r>
            <a:endParaRPr lang="nl-NL" dirty="0" smtClean="0"/>
          </a:p>
          <a:p>
            <a:pPr lvl="1"/>
            <a:r>
              <a:rPr lang="nl-NL" dirty="0" err="1" smtClean="0"/>
              <a:t>Conversion</a:t>
            </a:r>
            <a:endParaRPr lang="nl-NL" dirty="0" smtClean="0"/>
          </a:p>
          <a:p>
            <a:pPr lvl="1"/>
            <a:r>
              <a:rPr lang="nl-NL" dirty="0" smtClean="0"/>
              <a:t>Import</a:t>
            </a:r>
          </a:p>
          <a:p>
            <a:pPr lvl="1"/>
            <a:r>
              <a:rPr lang="nl-NL" dirty="0" smtClean="0"/>
              <a:t>Export</a:t>
            </a:r>
          </a:p>
          <a:p>
            <a:r>
              <a:rPr lang="nl-NL" dirty="0" err="1" smtClean="0"/>
              <a:t>www.processmining.org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2AD0-37DB-4154-9DB4-5025F891DA2B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9" name="Picture 5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6656089" y="1344911"/>
            <a:ext cx="1371600" cy="233937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chemeClr val="tx2"/>
                </a:solidFill>
              </a:rPr>
              <a:t>Attribute-based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tx2"/>
                </a:solidFill>
              </a:rPr>
              <a:t>Demo </a:t>
            </a:r>
            <a:r>
              <a:rPr lang="nl-NL" sz="1200" dirty="0" err="1" smtClean="0">
                <a:solidFill>
                  <a:schemeClr val="tx2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chemeClr val="tx2"/>
                </a:solidFill>
              </a:rPr>
              <a:t>Petri-net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bg1"/>
                </a:solidFill>
              </a:rPr>
              <a:t>Demo </a:t>
            </a:r>
            <a:r>
              <a:rPr lang="nl-NL" sz="1200" dirty="0" err="1" smtClean="0">
                <a:solidFill>
                  <a:schemeClr val="bg1"/>
                </a:solidFill>
              </a:rPr>
              <a:t>Prom</a:t>
            </a:r>
            <a:r>
              <a:rPr lang="nl-NL" sz="1200" dirty="0" smtClean="0">
                <a:solidFill>
                  <a:schemeClr val="bg1"/>
                </a:solidFill>
              </a:rPr>
              <a:t> and </a:t>
            </a:r>
            <a:r>
              <a:rPr lang="nl-NL" sz="1200" dirty="0" err="1" smtClean="0">
                <a:solidFill>
                  <a:schemeClr val="bg1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Conclusions</a:t>
            </a:r>
            <a:endParaRPr lang="en-US" sz="1200" dirty="0">
              <a:solidFill>
                <a:srgbClr val="821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5697771" y="1919286"/>
            <a:ext cx="1000686" cy="1000686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rgbClr val="D5E0E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071657" y="1919286"/>
            <a:ext cx="1000686" cy="1000686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2445543" y="1919286"/>
            <a:ext cx="1000686" cy="1000686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rgbClr val="D5E0E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5697771" y="3545400"/>
            <a:ext cx="1000686" cy="1000686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4071657" y="3545400"/>
            <a:ext cx="1000686" cy="1000686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2445543" y="3545400"/>
            <a:ext cx="1000686" cy="1000686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2445543" y="5171514"/>
            <a:ext cx="1000686" cy="1000686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071657" y="5171514"/>
            <a:ext cx="1000686" cy="1000686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5697771" y="5171514"/>
            <a:ext cx="1000686" cy="1000686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6" name="Picture 5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8350" y="2106915"/>
            <a:ext cx="922014" cy="58401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7" name="Picture 5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3081" y="2106915"/>
            <a:ext cx="904775" cy="678581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8" name="Picture 5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947" y="2106915"/>
            <a:ext cx="569882" cy="76597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9" name="Picture 5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48874" y="3742979"/>
            <a:ext cx="772269" cy="740563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20" name="Picture 54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24" y="3691551"/>
            <a:ext cx="592452" cy="79199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21" name="Picture 54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22857" y="3728868"/>
            <a:ext cx="722080" cy="7546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22" name="Picture 54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8086" y="5359143"/>
            <a:ext cx="850572" cy="63792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23" name="Picture 54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04222" y="5359143"/>
            <a:ext cx="951083" cy="62542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24" name="Picture 55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29796" y="5388330"/>
            <a:ext cx="743575" cy="7435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25" name="TextBox 24"/>
          <p:cNvSpPr txBox="1"/>
          <p:nvPr/>
        </p:nvSpPr>
        <p:spPr>
          <a:xfrm>
            <a:off x="2758257" y="1919286"/>
            <a:ext cx="384814" cy="2155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>
                <a:latin typeface="TUE Meta" pitchFamily="34" charset="0"/>
              </a:rPr>
              <a:t>Logs</a:t>
            </a:r>
            <a:endParaRPr lang="en-US" sz="1000" dirty="0">
              <a:latin typeface="TUE Met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67200" y="1919286"/>
            <a:ext cx="609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TUE Meta" pitchFamily="34" charset="0"/>
              </a:rPr>
              <a:t>Import</a:t>
            </a:r>
            <a:endParaRPr lang="en-US" sz="1000" dirty="0">
              <a:latin typeface="TUE Meta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85400" y="1919286"/>
            <a:ext cx="689352" cy="2155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>
                <a:latin typeface="TUE Meta" pitchFamily="34" charset="0"/>
              </a:rPr>
              <a:t>Model files</a:t>
            </a:r>
            <a:endParaRPr lang="en-US" sz="1000" dirty="0">
              <a:latin typeface="TUE Meta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95714" y="3545400"/>
            <a:ext cx="490069" cy="2155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err="1" smtClean="0">
                <a:latin typeface="TUE Meta" pitchFamily="34" charset="0"/>
              </a:rPr>
              <a:t>Mining</a:t>
            </a:r>
            <a:endParaRPr lang="en-US" sz="1000" dirty="0">
              <a:latin typeface="TUE Met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21829" y="3545400"/>
            <a:ext cx="513927" cy="2155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>
                <a:latin typeface="TUE Meta" pitchFamily="34" charset="0"/>
              </a:rPr>
              <a:t>Models</a:t>
            </a:r>
            <a:endParaRPr lang="en-US" sz="1000" dirty="0">
              <a:latin typeface="TUE Meta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80671" y="3545400"/>
            <a:ext cx="467615" cy="2155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>
                <a:latin typeface="TUE Meta" pitchFamily="34" charset="0"/>
              </a:rPr>
              <a:t>Export</a:t>
            </a:r>
            <a:endParaRPr lang="en-US" sz="1000" dirty="0">
              <a:latin typeface="TUE Meta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33172" y="5171514"/>
            <a:ext cx="561642" cy="2155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err="1" smtClean="0">
                <a:latin typeface="TUE Meta" pitchFamily="34" charset="0"/>
              </a:rPr>
              <a:t>Analysis</a:t>
            </a:r>
            <a:endParaRPr lang="en-US" sz="1000" dirty="0">
              <a:latin typeface="TUE Meta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96743" y="5171514"/>
            <a:ext cx="779170" cy="2155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err="1" smtClean="0">
                <a:latin typeface="TUE Meta" pitchFamily="34" charset="0"/>
              </a:rPr>
              <a:t>Visualization</a:t>
            </a:r>
            <a:endParaRPr lang="en-US" sz="1000" dirty="0">
              <a:latin typeface="TUE Meta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75599" y="5171514"/>
            <a:ext cx="697772" cy="2155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err="1" smtClean="0">
                <a:latin typeface="TUE Meta" pitchFamily="34" charset="0"/>
              </a:rPr>
              <a:t>Conversion</a:t>
            </a:r>
            <a:endParaRPr lang="en-US" sz="1000" dirty="0">
              <a:latin typeface="TUE Meta" pitchFamily="34" charset="0"/>
            </a:endParaRPr>
          </a:p>
        </p:txBody>
      </p:sp>
      <p:sp>
        <p:nvSpPr>
          <p:cNvPr id="34" name="Down Arrow 33"/>
          <p:cNvSpPr/>
          <p:nvPr/>
        </p:nvSpPr>
        <p:spPr bwMode="auto">
          <a:xfrm rot="16200000">
            <a:off x="3633857" y="2169457"/>
            <a:ext cx="250171" cy="500343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Down Arrow 34"/>
          <p:cNvSpPr/>
          <p:nvPr/>
        </p:nvSpPr>
        <p:spPr bwMode="auto">
          <a:xfrm rot="5400000">
            <a:off x="5259971" y="2169457"/>
            <a:ext cx="250171" cy="500343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Down Arrow 35"/>
          <p:cNvSpPr/>
          <p:nvPr/>
        </p:nvSpPr>
        <p:spPr bwMode="auto">
          <a:xfrm>
            <a:off x="4446914" y="2982515"/>
            <a:ext cx="250171" cy="500343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Down Arrow 36"/>
          <p:cNvSpPr/>
          <p:nvPr/>
        </p:nvSpPr>
        <p:spPr bwMode="auto">
          <a:xfrm>
            <a:off x="2820800" y="2982515"/>
            <a:ext cx="250171" cy="500343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Down Arrow 37"/>
          <p:cNvSpPr/>
          <p:nvPr/>
        </p:nvSpPr>
        <p:spPr bwMode="auto">
          <a:xfrm rot="16200000">
            <a:off x="3633857" y="3795572"/>
            <a:ext cx="250171" cy="500343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Down Arrow 38"/>
          <p:cNvSpPr/>
          <p:nvPr/>
        </p:nvSpPr>
        <p:spPr bwMode="auto">
          <a:xfrm rot="16200000">
            <a:off x="5259971" y="3795572"/>
            <a:ext cx="250171" cy="500343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Down Arrow 39"/>
          <p:cNvSpPr/>
          <p:nvPr/>
        </p:nvSpPr>
        <p:spPr bwMode="auto">
          <a:xfrm rot="10800000">
            <a:off x="6073028" y="2982515"/>
            <a:ext cx="250171" cy="500343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Down Arrow 40"/>
          <p:cNvSpPr/>
          <p:nvPr/>
        </p:nvSpPr>
        <p:spPr bwMode="auto">
          <a:xfrm>
            <a:off x="4446914" y="4608629"/>
            <a:ext cx="250171" cy="500343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Down Arrow 41"/>
          <p:cNvSpPr/>
          <p:nvPr/>
        </p:nvSpPr>
        <p:spPr bwMode="auto">
          <a:xfrm rot="2700000">
            <a:off x="3633857" y="4608629"/>
            <a:ext cx="250171" cy="500343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Up-Down Arrow 42"/>
          <p:cNvSpPr/>
          <p:nvPr/>
        </p:nvSpPr>
        <p:spPr bwMode="auto">
          <a:xfrm rot="18900000">
            <a:off x="5259971" y="4546086"/>
            <a:ext cx="250171" cy="529265"/>
          </a:xfrm>
          <a:prstGeom prst="up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chemeClr val="tx2"/>
                </a:solidFill>
              </a:rPr>
              <a:t>Attribute-based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tx2"/>
                </a:solidFill>
              </a:rPr>
              <a:t>Demo </a:t>
            </a:r>
            <a:r>
              <a:rPr lang="nl-NL" sz="1200" dirty="0" err="1" smtClean="0">
                <a:solidFill>
                  <a:schemeClr val="tx2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chemeClr val="tx2"/>
                </a:solidFill>
              </a:rPr>
              <a:t>Petri-net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bg1"/>
                </a:solidFill>
              </a:rPr>
              <a:t>Demo </a:t>
            </a:r>
            <a:r>
              <a:rPr lang="nl-NL" sz="1200" dirty="0" err="1" smtClean="0">
                <a:solidFill>
                  <a:schemeClr val="bg1"/>
                </a:solidFill>
              </a:rPr>
              <a:t>Prom</a:t>
            </a:r>
            <a:r>
              <a:rPr lang="nl-NL" sz="1200" dirty="0" smtClean="0">
                <a:solidFill>
                  <a:schemeClr val="bg1"/>
                </a:solidFill>
              </a:rPr>
              <a:t> and </a:t>
            </a:r>
            <a:r>
              <a:rPr lang="nl-NL" sz="1200" dirty="0" err="1" smtClean="0">
                <a:solidFill>
                  <a:schemeClr val="bg1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Conclusions</a:t>
            </a:r>
            <a:endParaRPr lang="en-US" sz="1200" dirty="0">
              <a:solidFill>
                <a:srgbClr val="821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Petrify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Petri-net</a:t>
            </a:r>
            <a:r>
              <a:rPr lang="nl-NL" dirty="0" smtClean="0"/>
              <a:t> </a:t>
            </a:r>
            <a:r>
              <a:rPr lang="nl-NL" dirty="0" err="1" smtClean="0"/>
              <a:t>synthesis</a:t>
            </a:r>
            <a:endParaRPr lang="nl-NL" dirty="0" smtClean="0"/>
          </a:p>
          <a:p>
            <a:r>
              <a:rPr lang="nl-NL" dirty="0" err="1" smtClean="0"/>
              <a:t>Theory</a:t>
            </a:r>
            <a:r>
              <a:rPr lang="nl-NL" dirty="0" smtClean="0"/>
              <a:t> of </a:t>
            </a:r>
            <a:r>
              <a:rPr lang="nl-NL" dirty="0" err="1" smtClean="0"/>
              <a:t>regions</a:t>
            </a:r>
            <a:endParaRPr lang="nl-NL" dirty="0" smtClean="0"/>
          </a:p>
          <a:p>
            <a:r>
              <a:rPr lang="nl-NL" dirty="0" err="1" smtClean="0"/>
              <a:t>www.lsi.upc.es</a:t>
            </a:r>
            <a:r>
              <a:rPr lang="nl-NL" dirty="0" smtClean="0"/>
              <a:t>/</a:t>
            </a:r>
            <a:r>
              <a:rPr lang="nl-NL" dirty="0" err="1" smtClean="0"/>
              <a:t>petrify</a:t>
            </a:r>
            <a:r>
              <a:rPr lang="nl-NL" dirty="0" smtClean="0"/>
              <a:t>/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chemeClr val="tx2"/>
                </a:solidFill>
              </a:rPr>
              <a:t>Attribute-based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tx2"/>
                </a:solidFill>
              </a:rPr>
              <a:t>Demo </a:t>
            </a:r>
            <a:r>
              <a:rPr lang="nl-NL" sz="1200" dirty="0" err="1" smtClean="0">
                <a:solidFill>
                  <a:schemeClr val="tx2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chemeClr val="tx2"/>
                </a:solidFill>
              </a:rPr>
              <a:t>Petri-net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bg1"/>
                </a:solidFill>
              </a:rPr>
              <a:t>Demo </a:t>
            </a:r>
            <a:r>
              <a:rPr lang="nl-NL" sz="1200" dirty="0" err="1" smtClean="0">
                <a:solidFill>
                  <a:schemeClr val="bg1"/>
                </a:solidFill>
              </a:rPr>
              <a:t>Prom</a:t>
            </a:r>
            <a:r>
              <a:rPr lang="nl-NL" sz="1200" dirty="0" smtClean="0">
                <a:solidFill>
                  <a:schemeClr val="bg1"/>
                </a:solidFill>
              </a:rPr>
              <a:t> and </a:t>
            </a:r>
            <a:r>
              <a:rPr lang="nl-NL" sz="1200" dirty="0" err="1" smtClean="0">
                <a:solidFill>
                  <a:schemeClr val="bg1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Conclusions</a:t>
            </a:r>
            <a:endParaRPr lang="en-US" sz="1200" dirty="0">
              <a:solidFill>
                <a:srgbClr val="821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Road</a:t>
            </a:r>
            <a:r>
              <a:rPr lang="nl-NL" dirty="0" smtClean="0"/>
              <a:t> map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0195-F751-4D54-84B1-6E532E10F461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3071019"/>
            <a:ext cx="4443413" cy="298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Attribute-based</a:t>
            </a:r>
            <a:r>
              <a:rPr lang="nl-NL" dirty="0" smtClean="0"/>
              <a:t> </a:t>
            </a:r>
            <a:r>
              <a:rPr lang="nl-NL" dirty="0" err="1" smtClean="0"/>
              <a:t>visualization</a:t>
            </a:r>
            <a:endParaRPr lang="nl-NL" dirty="0" smtClean="0"/>
          </a:p>
          <a:p>
            <a:r>
              <a:rPr lang="nl-NL" dirty="0" smtClean="0"/>
              <a:t>Demo </a:t>
            </a:r>
            <a:r>
              <a:rPr lang="nl-NL" dirty="0" err="1" smtClean="0"/>
              <a:t>DiaGraphica</a:t>
            </a:r>
            <a:endParaRPr lang="nl-NL" dirty="0" smtClean="0"/>
          </a:p>
          <a:p>
            <a:r>
              <a:rPr lang="nl-NL" dirty="0" err="1" smtClean="0"/>
              <a:t>Petri-net</a:t>
            </a:r>
            <a:r>
              <a:rPr lang="nl-NL" dirty="0" smtClean="0"/>
              <a:t> </a:t>
            </a:r>
            <a:r>
              <a:rPr lang="nl-NL" dirty="0" err="1" smtClean="0"/>
              <a:t>synthesis</a:t>
            </a:r>
            <a:endParaRPr lang="nl-NL" dirty="0" smtClean="0"/>
          </a:p>
          <a:p>
            <a:r>
              <a:rPr lang="nl-NL" dirty="0" smtClean="0"/>
              <a:t>Demo </a:t>
            </a:r>
            <a:r>
              <a:rPr lang="nl-NL" dirty="0" err="1" smtClean="0"/>
              <a:t>ProM</a:t>
            </a:r>
            <a:r>
              <a:rPr lang="nl-NL" dirty="0" smtClean="0"/>
              <a:t> and </a:t>
            </a:r>
            <a:r>
              <a:rPr lang="nl-NL" dirty="0" err="1" smtClean="0"/>
              <a:t>petrify</a:t>
            </a:r>
            <a:endParaRPr lang="nl-NL" dirty="0" smtClean="0"/>
          </a:p>
          <a:p>
            <a:r>
              <a:rPr lang="nl-NL" dirty="0" err="1" smtClean="0"/>
              <a:t>Conclusions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Setting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2057400"/>
            <a:ext cx="324802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chemeClr val="tx2"/>
                </a:solidFill>
              </a:rPr>
              <a:t>Attribute-based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tx2"/>
                </a:solidFill>
              </a:rPr>
              <a:t>Demo </a:t>
            </a:r>
            <a:r>
              <a:rPr lang="nl-NL" sz="1200" dirty="0" err="1" smtClean="0">
                <a:solidFill>
                  <a:schemeClr val="tx2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chemeClr val="tx2"/>
                </a:solidFill>
              </a:rPr>
              <a:t>Petri-net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bg1"/>
                </a:solidFill>
              </a:rPr>
              <a:t>Demo </a:t>
            </a:r>
            <a:r>
              <a:rPr lang="nl-NL" sz="1200" dirty="0" err="1" smtClean="0">
                <a:solidFill>
                  <a:schemeClr val="bg1"/>
                </a:solidFill>
              </a:rPr>
              <a:t>Prom</a:t>
            </a:r>
            <a:r>
              <a:rPr lang="nl-NL" sz="1200" dirty="0" smtClean="0">
                <a:solidFill>
                  <a:schemeClr val="bg1"/>
                </a:solidFill>
              </a:rPr>
              <a:t> and </a:t>
            </a:r>
            <a:r>
              <a:rPr lang="nl-NL" sz="1200" dirty="0" err="1" smtClean="0">
                <a:solidFill>
                  <a:schemeClr val="bg1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Conclusions</a:t>
            </a:r>
            <a:endParaRPr lang="en-US" sz="1200" dirty="0">
              <a:solidFill>
                <a:srgbClr val="821000"/>
              </a:solidFill>
            </a:endParaRPr>
          </a:p>
        </p:txBody>
      </p:sp>
      <p:sp>
        <p:nvSpPr>
          <p:cNvPr id="8" name="Action Button: Forward or Next 7">
            <a:hlinkClick r:id="rId3" action="ppaction://program" highlightClick="1"/>
          </p:cNvPr>
          <p:cNvSpPr/>
          <p:nvPr/>
        </p:nvSpPr>
        <p:spPr>
          <a:xfrm>
            <a:off x="7315200" y="304800"/>
            <a:ext cx="1042416" cy="1042416"/>
          </a:xfrm>
          <a:prstGeom prst="actionButtonForwardNex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Staffware</a:t>
            </a:r>
            <a:r>
              <a:rPr lang="nl-NL" dirty="0" smtClean="0"/>
              <a:t> log </a:t>
            </a:r>
            <a:r>
              <a:rPr lang="nl-NL" dirty="0" err="1" smtClean="0"/>
              <a:t>example</a:t>
            </a:r>
            <a:endParaRPr lang="nl-NL" dirty="0" smtClean="0"/>
          </a:p>
          <a:p>
            <a:pPr lvl="1"/>
            <a:r>
              <a:rPr lang="nl-NL" dirty="0" err="1" smtClean="0"/>
              <a:t>Load</a:t>
            </a:r>
            <a:r>
              <a:rPr lang="nl-NL" dirty="0" smtClean="0"/>
              <a:t> </a:t>
            </a:r>
            <a:r>
              <a:rPr lang="nl-NL" dirty="0" err="1" smtClean="0"/>
              <a:t>Staffware</a:t>
            </a:r>
            <a:r>
              <a:rPr lang="nl-NL" dirty="0" smtClean="0"/>
              <a:t> log</a:t>
            </a:r>
          </a:p>
          <a:p>
            <a:pPr lvl="1"/>
            <a:r>
              <a:rPr lang="nl-NL" dirty="0" smtClean="0"/>
              <a:t>Mine a state </a:t>
            </a:r>
            <a:r>
              <a:rPr lang="nl-NL" dirty="0" err="1" smtClean="0"/>
              <a:t>space</a:t>
            </a:r>
            <a:endParaRPr lang="nl-NL" dirty="0" smtClean="0"/>
          </a:p>
          <a:p>
            <a:pPr lvl="1"/>
            <a:r>
              <a:rPr lang="nl-NL" dirty="0" err="1" smtClean="0"/>
              <a:t>Petrify</a:t>
            </a:r>
            <a:r>
              <a:rPr lang="nl-NL" dirty="0" smtClean="0"/>
              <a:t> the state </a:t>
            </a:r>
            <a:r>
              <a:rPr lang="nl-NL" dirty="0" err="1" smtClean="0"/>
              <a:t>space</a:t>
            </a:r>
            <a:endParaRPr lang="nl-NL" dirty="0" smtClean="0"/>
          </a:p>
          <a:p>
            <a:pPr lvl="1"/>
            <a:r>
              <a:rPr lang="nl-NL" dirty="0" err="1" smtClean="0"/>
              <a:t>Reconstruct</a:t>
            </a:r>
            <a:r>
              <a:rPr lang="nl-NL" dirty="0" smtClean="0"/>
              <a:t> state </a:t>
            </a:r>
            <a:r>
              <a:rPr lang="nl-NL" dirty="0" err="1" smtClean="0"/>
              <a:t>space</a:t>
            </a:r>
            <a:r>
              <a:rPr lang="nl-NL" dirty="0" smtClean="0"/>
              <a:t> w/ </a:t>
            </a:r>
            <a:r>
              <a:rPr lang="nl-NL" dirty="0" err="1" smtClean="0"/>
              <a:t>attributes</a:t>
            </a:r>
            <a:endParaRPr lang="nl-NL" dirty="0" smtClean="0"/>
          </a:p>
          <a:p>
            <a:pPr lvl="1"/>
            <a:r>
              <a:rPr lang="nl-NL" dirty="0" smtClean="0"/>
              <a:t>Export state </a:t>
            </a:r>
            <a:r>
              <a:rPr lang="nl-NL" dirty="0" err="1" smtClean="0"/>
              <a:t>space</a:t>
            </a:r>
            <a:r>
              <a:rPr lang="nl-NL" dirty="0" smtClean="0"/>
              <a:t> and diagram</a:t>
            </a:r>
          </a:p>
          <a:p>
            <a:pPr lvl="1"/>
            <a:r>
              <a:rPr lang="nl-NL" dirty="0" err="1" smtClean="0"/>
              <a:t>Load</a:t>
            </a:r>
            <a:r>
              <a:rPr lang="nl-NL" dirty="0" smtClean="0"/>
              <a:t> state and diagram in </a:t>
            </a:r>
            <a:r>
              <a:rPr lang="nl-NL" dirty="0" err="1" smtClean="0"/>
              <a:t>DiaGraphica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Conclusions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Attribute-based</a:t>
            </a:r>
            <a:r>
              <a:rPr lang="nl-NL" dirty="0" smtClean="0"/>
              <a:t> </a:t>
            </a:r>
            <a:r>
              <a:rPr lang="nl-NL" dirty="0" err="1" smtClean="0"/>
              <a:t>visualization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Wafer</a:t>
            </a:r>
            <a:r>
              <a:rPr lang="nl-NL" dirty="0" smtClean="0"/>
              <a:t> </a:t>
            </a:r>
            <a:r>
              <a:rPr lang="nl-NL" dirty="0" err="1" smtClean="0"/>
              <a:t>stepper</a:t>
            </a:r>
            <a:r>
              <a:rPr lang="nl-NL" dirty="0" smtClean="0"/>
              <a:t> </a:t>
            </a:r>
            <a:r>
              <a:rPr lang="nl-NL" dirty="0" err="1" smtClean="0"/>
              <a:t>example</a:t>
            </a:r>
            <a:endParaRPr lang="nl-NL" dirty="0" smtClean="0"/>
          </a:p>
          <a:p>
            <a:r>
              <a:rPr lang="nl-NL" dirty="0" err="1" smtClean="0"/>
              <a:t>Interesting</a:t>
            </a:r>
            <a:r>
              <a:rPr lang="nl-NL" dirty="0" smtClean="0"/>
              <a:t> </a:t>
            </a:r>
            <a:r>
              <a:rPr lang="nl-NL" dirty="0" err="1" smtClean="0"/>
              <a:t>technique</a:t>
            </a:r>
            <a:endParaRPr lang="nl-NL" dirty="0" smtClean="0"/>
          </a:p>
          <a:p>
            <a:r>
              <a:rPr lang="nl-NL" dirty="0" smtClean="0"/>
              <a:t>Abstract view </a:t>
            </a:r>
            <a:r>
              <a:rPr lang="nl-NL" dirty="0" err="1" smtClean="0"/>
              <a:t>on</a:t>
            </a:r>
            <a:r>
              <a:rPr lang="nl-NL" dirty="0" smtClean="0"/>
              <a:t> state </a:t>
            </a:r>
            <a:r>
              <a:rPr lang="nl-NL" dirty="0" err="1" smtClean="0"/>
              <a:t>space</a:t>
            </a:r>
            <a:endParaRPr lang="nl-NL" dirty="0" smtClean="0"/>
          </a:p>
          <a:p>
            <a:r>
              <a:rPr lang="nl-NL" dirty="0" smtClean="0"/>
              <a:t>Diagram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chemeClr val="tx2"/>
                </a:solidFill>
              </a:rPr>
              <a:t>Attribute-based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tx2"/>
                </a:solidFill>
              </a:rPr>
              <a:t>Demo </a:t>
            </a:r>
            <a:r>
              <a:rPr lang="nl-NL" sz="1200" dirty="0" err="1" smtClean="0">
                <a:solidFill>
                  <a:schemeClr val="tx2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chemeClr val="tx2"/>
                </a:solidFill>
              </a:rPr>
              <a:t>Petri-net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tx2"/>
                </a:solidFill>
              </a:rPr>
              <a:t>Demo </a:t>
            </a:r>
            <a:r>
              <a:rPr lang="nl-NL" sz="1200" dirty="0" err="1" smtClean="0">
                <a:solidFill>
                  <a:schemeClr val="tx2"/>
                </a:solidFill>
              </a:rPr>
              <a:t>Prom</a:t>
            </a:r>
            <a:r>
              <a:rPr lang="nl-NL" sz="1200" dirty="0" smtClean="0">
                <a:solidFill>
                  <a:schemeClr val="tx2"/>
                </a:solidFill>
              </a:rPr>
              <a:t> and </a:t>
            </a:r>
            <a:r>
              <a:rPr lang="nl-NL" sz="1200" dirty="0" err="1" smtClean="0">
                <a:solidFill>
                  <a:schemeClr val="tx2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chemeClr val="bg1"/>
                </a:solidFill>
              </a:rPr>
              <a:t>Conclusions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Petri-net</a:t>
            </a:r>
            <a:r>
              <a:rPr lang="nl-NL" dirty="0" smtClean="0"/>
              <a:t> </a:t>
            </a:r>
            <a:r>
              <a:rPr lang="nl-NL" dirty="0" err="1" smtClean="0"/>
              <a:t>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dirty="0" smtClean="0"/>
          </a:p>
          <a:p>
            <a:r>
              <a:rPr lang="nl-NL" dirty="0" err="1" smtClean="0"/>
              <a:t>Staffware</a:t>
            </a:r>
            <a:r>
              <a:rPr lang="nl-NL" dirty="0" smtClean="0"/>
              <a:t> log </a:t>
            </a:r>
            <a:r>
              <a:rPr lang="nl-NL" dirty="0" err="1" smtClean="0"/>
              <a:t>example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Wafer</a:t>
            </a:r>
            <a:r>
              <a:rPr lang="nl-NL" dirty="0" smtClean="0"/>
              <a:t> </a:t>
            </a:r>
            <a:r>
              <a:rPr lang="nl-NL" dirty="0" err="1" smtClean="0"/>
              <a:t>stepper</a:t>
            </a:r>
            <a:r>
              <a:rPr lang="nl-NL" dirty="0" smtClean="0"/>
              <a:t> </a:t>
            </a:r>
            <a:r>
              <a:rPr lang="nl-NL" dirty="0" err="1" smtClean="0"/>
              <a:t>example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no</a:t>
            </a:r>
            <a:r>
              <a:rPr lang="nl-NL" dirty="0" smtClean="0"/>
              <a:t> </a:t>
            </a:r>
            <a:r>
              <a:rPr lang="nl-NL" dirty="0" err="1" smtClean="0"/>
              <a:t>nice</a:t>
            </a:r>
            <a:r>
              <a:rPr lang="nl-NL" dirty="0" smtClean="0"/>
              <a:t> </a:t>
            </a:r>
            <a:r>
              <a:rPr lang="nl-NL" dirty="0" err="1" smtClean="0"/>
              <a:t>Petri</a:t>
            </a:r>
            <a:r>
              <a:rPr lang="nl-NL" dirty="0" smtClean="0"/>
              <a:t> net </a:t>
            </a:r>
            <a:r>
              <a:rPr lang="nl-NL" dirty="0" err="1" smtClean="0"/>
              <a:t>exists</a:t>
            </a:r>
            <a:r>
              <a:rPr lang="nl-NL" dirty="0" smtClean="0"/>
              <a:t>, </a:t>
            </a:r>
            <a:br>
              <a:rPr lang="nl-NL" dirty="0" smtClean="0"/>
            </a:br>
            <a:r>
              <a:rPr lang="nl-NL" dirty="0" err="1" smtClean="0"/>
              <a:t>petrify</a:t>
            </a:r>
            <a:r>
              <a:rPr lang="nl-NL" dirty="0" smtClean="0"/>
              <a:t>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find</a:t>
            </a:r>
            <a:r>
              <a:rPr lang="nl-NL" dirty="0" smtClean="0"/>
              <a:t> </a:t>
            </a:r>
            <a:r>
              <a:rPr lang="nl-NL" dirty="0" err="1" smtClean="0"/>
              <a:t>one</a:t>
            </a:r>
            <a:endParaRPr lang="nl-NL" dirty="0" smtClean="0"/>
          </a:p>
          <a:p>
            <a:r>
              <a:rPr lang="nl-NL" dirty="0" err="1" smtClean="0"/>
              <a:t>However</a:t>
            </a:r>
            <a:r>
              <a:rPr lang="nl-NL" dirty="0" smtClean="0"/>
              <a:t> ...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chemeClr val="tx2"/>
                </a:solidFill>
              </a:rPr>
              <a:t>Attribute-based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tx2"/>
                </a:solidFill>
              </a:rPr>
              <a:t>Demo </a:t>
            </a:r>
            <a:r>
              <a:rPr lang="nl-NL" sz="1200" dirty="0" err="1" smtClean="0">
                <a:solidFill>
                  <a:schemeClr val="tx2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chemeClr val="tx2"/>
                </a:solidFill>
              </a:rPr>
              <a:t>Petri-net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tx2"/>
                </a:solidFill>
              </a:rPr>
              <a:t>Demo </a:t>
            </a:r>
            <a:r>
              <a:rPr lang="nl-NL" sz="1200" dirty="0" err="1" smtClean="0">
                <a:solidFill>
                  <a:schemeClr val="tx2"/>
                </a:solidFill>
              </a:rPr>
              <a:t>Prom</a:t>
            </a:r>
            <a:r>
              <a:rPr lang="nl-NL" sz="1200" dirty="0" smtClean="0">
                <a:solidFill>
                  <a:schemeClr val="tx2"/>
                </a:solidFill>
              </a:rPr>
              <a:t> and </a:t>
            </a:r>
            <a:r>
              <a:rPr lang="nl-NL" sz="1200" dirty="0" err="1" smtClean="0">
                <a:solidFill>
                  <a:schemeClr val="tx2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chemeClr val="bg1"/>
                </a:solidFill>
              </a:rPr>
              <a:t>Conclusions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2971800"/>
            <a:ext cx="1190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133600"/>
            <a:ext cx="5334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Wafer</a:t>
            </a:r>
            <a:r>
              <a:rPr lang="nl-NL" dirty="0" smtClean="0"/>
              <a:t> </a:t>
            </a:r>
            <a:r>
              <a:rPr lang="nl-NL" dirty="0" err="1" smtClean="0"/>
              <a:t>stepper</a:t>
            </a:r>
            <a:r>
              <a:rPr lang="nl-NL" dirty="0" smtClean="0"/>
              <a:t> PN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chemeClr val="tx2"/>
                </a:solidFill>
              </a:rPr>
              <a:t>Attribute-based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tx2"/>
                </a:solidFill>
              </a:rPr>
              <a:t>Demo </a:t>
            </a:r>
            <a:r>
              <a:rPr lang="nl-NL" sz="1200" dirty="0" err="1" smtClean="0">
                <a:solidFill>
                  <a:schemeClr val="tx2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chemeClr val="tx2"/>
                </a:solidFill>
              </a:rPr>
              <a:t>Petri-net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tx2"/>
                </a:solidFill>
              </a:rPr>
              <a:t>Demo </a:t>
            </a:r>
            <a:r>
              <a:rPr lang="nl-NL" sz="1200" dirty="0" err="1" smtClean="0">
                <a:solidFill>
                  <a:schemeClr val="tx2"/>
                </a:solidFill>
              </a:rPr>
              <a:t>Prom</a:t>
            </a:r>
            <a:r>
              <a:rPr lang="nl-NL" sz="1200" dirty="0" smtClean="0">
                <a:solidFill>
                  <a:schemeClr val="tx2"/>
                </a:solidFill>
              </a:rPr>
              <a:t> and </a:t>
            </a:r>
            <a:r>
              <a:rPr lang="nl-NL" sz="1200" dirty="0" err="1" smtClean="0">
                <a:solidFill>
                  <a:schemeClr val="tx2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chemeClr val="bg1"/>
                </a:solidFill>
              </a:rPr>
              <a:t>Conclusions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2" name="Content Placeholder 11" descr="WaferStepper.eps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875375"/>
            <a:ext cx="8077200" cy="4220088"/>
          </a:xfrm>
        </p:spPr>
      </p:pic>
      <p:sp>
        <p:nvSpPr>
          <p:cNvPr id="13" name="TextBox 12"/>
          <p:cNvSpPr txBox="1"/>
          <p:nvPr/>
        </p:nvSpPr>
        <p:spPr>
          <a:xfrm>
            <a:off x="6553200" y="54864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33 </a:t>
            </a:r>
            <a:r>
              <a:rPr lang="nl-NL" dirty="0" err="1" smtClean="0"/>
              <a:t>places</a:t>
            </a:r>
            <a:endParaRPr lang="nl-NL" dirty="0" smtClean="0"/>
          </a:p>
          <a:p>
            <a:r>
              <a:rPr lang="nl-NL" dirty="0" smtClean="0"/>
              <a:t>36 </a:t>
            </a:r>
            <a:r>
              <a:rPr lang="nl-NL" dirty="0" err="1" smtClean="0"/>
              <a:t>transitions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CPN </a:t>
            </a:r>
            <a:r>
              <a:rPr lang="nl-NL" dirty="0" err="1" smtClean="0"/>
              <a:t>Tools</a:t>
            </a:r>
            <a:r>
              <a:rPr lang="nl-NL" dirty="0" smtClean="0"/>
              <a:t> 2.2.0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State </a:t>
            </a:r>
            <a:r>
              <a:rPr lang="nl-NL" dirty="0" err="1" smtClean="0"/>
              <a:t>space</a:t>
            </a:r>
            <a:endParaRPr lang="nl-NL" dirty="0" smtClean="0"/>
          </a:p>
          <a:p>
            <a:pPr lvl="1"/>
            <a:r>
              <a:rPr lang="nl-NL" dirty="0" err="1" smtClean="0"/>
              <a:t>Nodes</a:t>
            </a:r>
            <a:r>
              <a:rPr lang="nl-NL" dirty="0" smtClean="0"/>
              <a:t>: 55043</a:t>
            </a:r>
          </a:p>
          <a:p>
            <a:pPr lvl="1"/>
            <a:r>
              <a:rPr lang="nl-NL" dirty="0" err="1" smtClean="0"/>
              <a:t>Arcs</a:t>
            </a:r>
            <a:r>
              <a:rPr lang="nl-NL" dirty="0" smtClean="0"/>
              <a:t>: 289443</a:t>
            </a:r>
          </a:p>
          <a:p>
            <a:pPr lvl="1"/>
            <a:r>
              <a:rPr lang="nl-NL" dirty="0" smtClean="0"/>
              <a:t>Secs: 1550</a:t>
            </a:r>
          </a:p>
          <a:p>
            <a:r>
              <a:rPr lang="nl-NL" dirty="0" err="1" smtClean="0"/>
              <a:t>Scc</a:t>
            </a:r>
            <a:r>
              <a:rPr lang="nl-NL" dirty="0" smtClean="0"/>
              <a:t> </a:t>
            </a:r>
            <a:r>
              <a:rPr lang="nl-NL" dirty="0" err="1" smtClean="0"/>
              <a:t>Graph</a:t>
            </a:r>
            <a:endParaRPr lang="nl-NL" dirty="0" smtClean="0"/>
          </a:p>
          <a:p>
            <a:pPr lvl="1"/>
            <a:r>
              <a:rPr lang="nl-NL" dirty="0" err="1" smtClean="0"/>
              <a:t>Nodes</a:t>
            </a:r>
            <a:r>
              <a:rPr lang="nl-NL" dirty="0" smtClean="0"/>
              <a:t>: 29663</a:t>
            </a:r>
          </a:p>
          <a:p>
            <a:pPr lvl="1"/>
            <a:r>
              <a:rPr lang="nl-NL" dirty="0" err="1" smtClean="0"/>
              <a:t>Arcs</a:t>
            </a:r>
            <a:r>
              <a:rPr lang="nl-NL" dirty="0" smtClean="0"/>
              <a:t>: 230786</a:t>
            </a:r>
          </a:p>
          <a:p>
            <a:pPr lvl="1"/>
            <a:r>
              <a:rPr lang="nl-NL" dirty="0" smtClean="0"/>
              <a:t>Secs: 13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Home </a:t>
            </a:r>
            <a:r>
              <a:rPr lang="nl-NL" dirty="0" err="1" smtClean="0"/>
              <a:t>Markings</a:t>
            </a:r>
            <a:r>
              <a:rPr lang="nl-NL" dirty="0" smtClean="0"/>
              <a:t>: None</a:t>
            </a:r>
          </a:p>
          <a:p>
            <a:r>
              <a:rPr lang="nl-NL" dirty="0" err="1" smtClean="0"/>
              <a:t>Dead</a:t>
            </a:r>
            <a:r>
              <a:rPr lang="nl-NL" dirty="0" smtClean="0"/>
              <a:t> </a:t>
            </a:r>
            <a:r>
              <a:rPr lang="nl-NL" dirty="0" err="1" smtClean="0"/>
              <a:t>markings</a:t>
            </a:r>
            <a:r>
              <a:rPr lang="nl-NL" dirty="0" smtClean="0"/>
              <a:t>: 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chemeClr val="tx2"/>
                </a:solidFill>
              </a:rPr>
              <a:t>Attribute-based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tx2"/>
                </a:solidFill>
              </a:rPr>
              <a:t>Demo </a:t>
            </a:r>
            <a:r>
              <a:rPr lang="nl-NL" sz="1200" dirty="0" err="1" smtClean="0">
                <a:solidFill>
                  <a:schemeClr val="tx2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chemeClr val="tx2"/>
                </a:solidFill>
              </a:rPr>
              <a:t>Petri-net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tx2"/>
                </a:solidFill>
              </a:rPr>
              <a:t>Demo </a:t>
            </a:r>
            <a:r>
              <a:rPr lang="nl-NL" sz="1200" dirty="0" err="1" smtClean="0">
                <a:solidFill>
                  <a:schemeClr val="tx2"/>
                </a:solidFill>
              </a:rPr>
              <a:t>Prom</a:t>
            </a:r>
            <a:r>
              <a:rPr lang="nl-NL" sz="1200" dirty="0" smtClean="0">
                <a:solidFill>
                  <a:schemeClr val="tx2"/>
                </a:solidFill>
              </a:rPr>
              <a:t> and </a:t>
            </a:r>
            <a:r>
              <a:rPr lang="nl-NL" sz="1200" dirty="0" err="1" smtClean="0">
                <a:solidFill>
                  <a:schemeClr val="tx2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chemeClr val="bg1"/>
                </a:solidFill>
              </a:rPr>
              <a:t>Conclusions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Future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Practical </a:t>
            </a:r>
            <a:r>
              <a:rPr lang="nl-NL" dirty="0" err="1" smtClean="0"/>
              <a:t>use</a:t>
            </a:r>
            <a:r>
              <a:rPr lang="nl-NL" dirty="0" smtClean="0"/>
              <a:t> of </a:t>
            </a:r>
            <a:r>
              <a:rPr lang="nl-NL" dirty="0" err="1" smtClean="0"/>
              <a:t>attribute-base</a:t>
            </a:r>
            <a:r>
              <a:rPr lang="nl-NL" dirty="0" smtClean="0"/>
              <a:t> </a:t>
            </a:r>
            <a:r>
              <a:rPr lang="nl-NL" dirty="0" err="1" smtClean="0"/>
              <a:t>visualization</a:t>
            </a:r>
            <a:r>
              <a:rPr lang="nl-NL" dirty="0" smtClean="0"/>
              <a:t>?</a:t>
            </a:r>
          </a:p>
          <a:p>
            <a:r>
              <a:rPr lang="nl-NL" dirty="0" err="1" smtClean="0"/>
              <a:t>Improve</a:t>
            </a:r>
            <a:r>
              <a:rPr lang="nl-NL" dirty="0" smtClean="0"/>
              <a:t> </a:t>
            </a:r>
            <a:r>
              <a:rPr lang="nl-NL" dirty="0" err="1" smtClean="0"/>
              <a:t>petrify</a:t>
            </a:r>
            <a:r>
              <a:rPr lang="nl-NL" dirty="0" smtClean="0"/>
              <a:t>?</a:t>
            </a:r>
          </a:p>
          <a:p>
            <a:r>
              <a:rPr lang="nl-NL" dirty="0" err="1" smtClean="0"/>
              <a:t>Improve</a:t>
            </a:r>
            <a:r>
              <a:rPr lang="nl-NL" dirty="0" smtClean="0"/>
              <a:t> </a:t>
            </a:r>
            <a:r>
              <a:rPr lang="nl-NL" dirty="0" err="1" smtClean="0"/>
              <a:t>confluence</a:t>
            </a:r>
            <a:r>
              <a:rPr lang="nl-NL" dirty="0" smtClean="0"/>
              <a:t>?</a:t>
            </a:r>
          </a:p>
          <a:p>
            <a:r>
              <a:rPr lang="nl-NL" dirty="0" smtClean="0"/>
              <a:t>Dorp </a:t>
            </a:r>
            <a:r>
              <a:rPr lang="nl-NL" dirty="0" err="1" smtClean="0"/>
              <a:t>bisimilarity</a:t>
            </a:r>
            <a:r>
              <a:rPr lang="nl-NL" dirty="0" smtClean="0"/>
              <a:t> </a:t>
            </a:r>
            <a:r>
              <a:rPr lang="nl-NL" dirty="0" err="1" smtClean="0"/>
              <a:t>requirement</a:t>
            </a:r>
            <a:r>
              <a:rPr lang="nl-NL" dirty="0" smtClean="0"/>
              <a:t>?</a:t>
            </a:r>
          </a:p>
          <a:p>
            <a:pPr lvl="1"/>
            <a:r>
              <a:rPr lang="nl-NL" dirty="0" err="1" smtClean="0"/>
              <a:t>Mined</a:t>
            </a:r>
            <a:r>
              <a:rPr lang="nl-NL" dirty="0" smtClean="0"/>
              <a:t> state </a:t>
            </a:r>
            <a:r>
              <a:rPr lang="nl-NL" dirty="0" err="1" smtClean="0"/>
              <a:t>space</a:t>
            </a:r>
            <a:endParaRPr lang="nl-NL" dirty="0" smtClean="0"/>
          </a:p>
          <a:p>
            <a:r>
              <a:rPr lang="nl-NL" dirty="0" smtClean="0"/>
              <a:t>Workshop </a:t>
            </a:r>
            <a:r>
              <a:rPr lang="nl-NL" dirty="0" err="1" smtClean="0"/>
              <a:t>next</a:t>
            </a:r>
            <a:r>
              <a:rPr lang="nl-NL" dirty="0" smtClean="0"/>
              <a:t> </a:t>
            </a:r>
            <a:r>
              <a:rPr lang="nl-NL" dirty="0" err="1" smtClean="0"/>
              <a:t>year</a:t>
            </a:r>
            <a:r>
              <a:rPr lang="nl-NL" dirty="0" smtClean="0"/>
              <a:t>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chemeClr val="tx2"/>
                </a:solidFill>
              </a:rPr>
              <a:t>Attribute-based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tx2"/>
                </a:solidFill>
              </a:rPr>
              <a:t>Demo </a:t>
            </a:r>
            <a:r>
              <a:rPr lang="nl-NL" sz="1200" dirty="0" err="1" smtClean="0">
                <a:solidFill>
                  <a:schemeClr val="tx2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chemeClr val="tx2"/>
                </a:solidFill>
              </a:rPr>
              <a:t>Petri-net</a:t>
            </a:r>
            <a:r>
              <a:rPr lang="nl-NL" sz="1200" dirty="0" smtClean="0">
                <a:solidFill>
                  <a:schemeClr val="tx2"/>
                </a:solidFill>
              </a:rPr>
              <a:t> </a:t>
            </a:r>
            <a:r>
              <a:rPr lang="nl-NL" sz="1200" dirty="0" err="1" smtClean="0">
                <a:solidFill>
                  <a:schemeClr val="tx2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smtClean="0">
                <a:solidFill>
                  <a:schemeClr val="tx2"/>
                </a:solidFill>
              </a:rPr>
              <a:t>Demo </a:t>
            </a:r>
            <a:r>
              <a:rPr lang="nl-NL" sz="1200" dirty="0" err="1" smtClean="0">
                <a:solidFill>
                  <a:schemeClr val="tx2"/>
                </a:solidFill>
              </a:rPr>
              <a:t>Prom</a:t>
            </a:r>
            <a:r>
              <a:rPr lang="nl-NL" sz="1200" dirty="0" smtClean="0">
                <a:solidFill>
                  <a:schemeClr val="tx2"/>
                </a:solidFill>
              </a:rPr>
              <a:t> and </a:t>
            </a:r>
            <a:r>
              <a:rPr lang="nl-NL" sz="1200" dirty="0" err="1" smtClean="0">
                <a:solidFill>
                  <a:schemeClr val="tx2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chemeClr val="bg1"/>
                </a:solidFill>
              </a:rPr>
              <a:t>Conclusions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3962400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Questions</a:t>
            </a:r>
            <a:r>
              <a:rPr lang="nl-NL" dirty="0" smtClean="0"/>
              <a:t>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9301" y="2239387"/>
            <a:ext cx="5625397" cy="3492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Attribute-based</a:t>
            </a:r>
            <a:r>
              <a:rPr lang="nl-NL" dirty="0" smtClean="0"/>
              <a:t> </a:t>
            </a:r>
            <a:r>
              <a:rPr lang="nl-NL" dirty="0" err="1" smtClean="0"/>
              <a:t>visualization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State </a:t>
            </a:r>
            <a:r>
              <a:rPr lang="nl-NL" dirty="0" err="1" smtClean="0"/>
              <a:t>spaces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3870995"/>
            <a:ext cx="3648075" cy="2310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Process</a:t>
            </a:r>
            <a:r>
              <a:rPr lang="nl-NL" dirty="0" smtClean="0"/>
              <a:t> models</a:t>
            </a:r>
          </a:p>
          <a:p>
            <a:pPr lvl="1"/>
            <a:r>
              <a:rPr lang="nl-NL" dirty="0" err="1" smtClean="0"/>
              <a:t>Petri</a:t>
            </a:r>
            <a:r>
              <a:rPr lang="nl-NL" dirty="0" smtClean="0"/>
              <a:t> nets</a:t>
            </a:r>
          </a:p>
          <a:p>
            <a:pPr lvl="1"/>
            <a:r>
              <a:rPr lang="nl-NL" dirty="0" err="1" smtClean="0"/>
              <a:t>Process</a:t>
            </a:r>
            <a:r>
              <a:rPr lang="nl-NL" dirty="0" smtClean="0"/>
              <a:t> </a:t>
            </a:r>
            <a:r>
              <a:rPr lang="nl-NL" dirty="0" err="1" smtClean="0"/>
              <a:t>algebras</a:t>
            </a:r>
            <a:endParaRPr lang="nl-NL" dirty="0" smtClean="0"/>
          </a:p>
          <a:p>
            <a:pPr lvl="1"/>
            <a:r>
              <a:rPr lang="nl-NL" dirty="0" smtClean="0"/>
              <a:t>State </a:t>
            </a:r>
            <a:r>
              <a:rPr lang="nl-NL" dirty="0" err="1" smtClean="0"/>
              <a:t>charts</a:t>
            </a:r>
            <a:endParaRPr lang="nl-NL" dirty="0" smtClean="0"/>
          </a:p>
          <a:p>
            <a:pPr lvl="1"/>
            <a:r>
              <a:rPr lang="nl-NL" dirty="0" err="1" smtClean="0"/>
              <a:t>EPCs</a:t>
            </a:r>
            <a:endParaRPr lang="nl-NL" dirty="0" smtClean="0"/>
          </a:p>
          <a:p>
            <a:pPr lvl="1"/>
            <a:r>
              <a:rPr lang="nl-NL" dirty="0" smtClean="0"/>
              <a:t>UML </a:t>
            </a:r>
            <a:r>
              <a:rPr lang="nl-NL" dirty="0" err="1" smtClean="0"/>
              <a:t>activity</a:t>
            </a:r>
            <a:r>
              <a:rPr lang="nl-NL" dirty="0" smtClean="0"/>
              <a:t> </a:t>
            </a:r>
            <a:r>
              <a:rPr lang="nl-NL" dirty="0" err="1" smtClean="0"/>
              <a:t>diagrams</a:t>
            </a:r>
            <a:endParaRPr lang="nl-NL" dirty="0" smtClean="0"/>
          </a:p>
          <a:p>
            <a:pPr lvl="1"/>
            <a:r>
              <a:rPr lang="nl-NL" dirty="0" smtClean="0"/>
              <a:t>...</a:t>
            </a:r>
          </a:p>
          <a:p>
            <a:r>
              <a:rPr lang="nl-NL" dirty="0" smtClean="0"/>
              <a:t>Logs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rgbClr val="DFDFC7"/>
                </a:solidFill>
              </a:rPr>
              <a:t>Attribute-based</a:t>
            </a:r>
            <a:r>
              <a:rPr lang="nl-NL" sz="1200" dirty="0" smtClean="0">
                <a:solidFill>
                  <a:srgbClr val="DFDFC7"/>
                </a:solidFill>
              </a:rPr>
              <a:t> </a:t>
            </a:r>
            <a:r>
              <a:rPr lang="nl-NL" sz="1200" dirty="0" err="1" smtClean="0">
                <a:solidFill>
                  <a:srgbClr val="DFDFC7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Petri-net</a:t>
            </a:r>
            <a:r>
              <a:rPr lang="nl-NL" sz="1200" dirty="0" smtClean="0">
                <a:solidFill>
                  <a:srgbClr val="821000"/>
                </a:solidFill>
              </a:rPr>
              <a:t> </a:t>
            </a:r>
            <a:r>
              <a:rPr lang="nl-NL" sz="1200" dirty="0" err="1" smtClean="0">
                <a:solidFill>
                  <a:srgbClr val="821000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Prom</a:t>
            </a:r>
            <a:r>
              <a:rPr lang="nl-NL" sz="1200" dirty="0" smtClean="0">
                <a:solidFill>
                  <a:srgbClr val="821000"/>
                </a:solidFill>
              </a:rPr>
              <a:t> and </a:t>
            </a:r>
            <a:r>
              <a:rPr lang="nl-NL" sz="1200" dirty="0" err="1" smtClean="0">
                <a:solidFill>
                  <a:srgbClr val="821000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Conclusions</a:t>
            </a:r>
            <a:endParaRPr lang="en-US" sz="1200" dirty="0">
              <a:solidFill>
                <a:srgbClr val="821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Process</a:t>
            </a:r>
            <a:r>
              <a:rPr lang="nl-NL" dirty="0" smtClean="0"/>
              <a:t> </a:t>
            </a:r>
            <a:r>
              <a:rPr lang="nl-NL" dirty="0" err="1" smtClean="0"/>
              <a:t>mining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49910" y="1905000"/>
            <a:ext cx="4244181" cy="4244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rgbClr val="DFDFC7"/>
                </a:solidFill>
              </a:rPr>
              <a:t>Attribute-based</a:t>
            </a:r>
            <a:r>
              <a:rPr lang="nl-NL" sz="1200" dirty="0" smtClean="0">
                <a:solidFill>
                  <a:srgbClr val="DFDFC7"/>
                </a:solidFill>
              </a:rPr>
              <a:t> </a:t>
            </a:r>
            <a:r>
              <a:rPr lang="nl-NL" sz="1200" dirty="0" err="1" smtClean="0">
                <a:solidFill>
                  <a:srgbClr val="DFDFC7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Petri-net</a:t>
            </a:r>
            <a:r>
              <a:rPr lang="nl-NL" sz="1200" dirty="0" smtClean="0">
                <a:solidFill>
                  <a:srgbClr val="821000"/>
                </a:solidFill>
              </a:rPr>
              <a:t> </a:t>
            </a:r>
            <a:r>
              <a:rPr lang="nl-NL" sz="1200" dirty="0" err="1" smtClean="0">
                <a:solidFill>
                  <a:srgbClr val="821000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Prom</a:t>
            </a:r>
            <a:r>
              <a:rPr lang="nl-NL" sz="1200" dirty="0" smtClean="0">
                <a:solidFill>
                  <a:srgbClr val="821000"/>
                </a:solidFill>
              </a:rPr>
              <a:t> and </a:t>
            </a:r>
            <a:r>
              <a:rPr lang="nl-NL" sz="1200" dirty="0" err="1" smtClean="0">
                <a:solidFill>
                  <a:srgbClr val="821000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Conclusions</a:t>
            </a:r>
            <a:endParaRPr lang="en-US" sz="1200" dirty="0">
              <a:solidFill>
                <a:srgbClr val="821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Interactive</a:t>
            </a:r>
            <a:r>
              <a:rPr lang="nl-NL" dirty="0" smtClean="0"/>
              <a:t> </a:t>
            </a:r>
            <a:r>
              <a:rPr lang="nl-NL" dirty="0" err="1" smtClean="0"/>
              <a:t>visualization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Communication</a:t>
            </a:r>
            <a:endParaRPr lang="nl-NL" dirty="0" smtClean="0"/>
          </a:p>
          <a:p>
            <a:pPr lvl="1"/>
            <a:r>
              <a:rPr lang="nl-NL" dirty="0" err="1" smtClean="0"/>
              <a:t>among</a:t>
            </a:r>
            <a:r>
              <a:rPr lang="nl-NL" dirty="0" smtClean="0"/>
              <a:t> </a:t>
            </a:r>
            <a:r>
              <a:rPr lang="nl-NL" dirty="0" err="1" smtClean="0"/>
              <a:t>analysts</a:t>
            </a:r>
            <a:r>
              <a:rPr lang="nl-NL" dirty="0" smtClean="0"/>
              <a:t> and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stakeholders</a:t>
            </a:r>
            <a:endParaRPr lang="nl-NL" dirty="0" smtClean="0"/>
          </a:p>
          <a:p>
            <a:r>
              <a:rPr lang="nl-NL" dirty="0" err="1" smtClean="0"/>
              <a:t>Browsing</a:t>
            </a:r>
            <a:endParaRPr lang="nl-NL" dirty="0" smtClean="0"/>
          </a:p>
          <a:p>
            <a:pPr lvl="1"/>
            <a:r>
              <a:rPr lang="nl-NL" dirty="0" smtClean="0"/>
              <a:t>"</a:t>
            </a:r>
            <a:r>
              <a:rPr lang="nl-NL" dirty="0" err="1" smtClean="0"/>
              <a:t>get</a:t>
            </a:r>
            <a:r>
              <a:rPr lang="nl-NL" dirty="0" smtClean="0"/>
              <a:t> a feeling"</a:t>
            </a:r>
          </a:p>
          <a:p>
            <a:r>
              <a:rPr lang="nl-NL" dirty="0" err="1" smtClean="0"/>
              <a:t>Analysis</a:t>
            </a:r>
            <a:endParaRPr lang="nl-NL" dirty="0" smtClean="0"/>
          </a:p>
          <a:p>
            <a:pPr lvl="1"/>
            <a:r>
              <a:rPr lang="nl-NL" dirty="0" err="1" smtClean="0"/>
              <a:t>interactive</a:t>
            </a:r>
            <a:endParaRPr lang="nl-NL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0C7A3-A6CA-4B4C-B6EF-AB146D5AA879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rgbClr val="DFDFC7"/>
                </a:solidFill>
              </a:rPr>
              <a:t>Attribute-based</a:t>
            </a:r>
            <a:r>
              <a:rPr lang="nl-NL" sz="1200" dirty="0" smtClean="0">
                <a:solidFill>
                  <a:srgbClr val="DFDFC7"/>
                </a:solidFill>
              </a:rPr>
              <a:t> </a:t>
            </a:r>
            <a:r>
              <a:rPr lang="nl-NL" sz="1200" dirty="0" err="1" smtClean="0">
                <a:solidFill>
                  <a:srgbClr val="DFDFC7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Petri-net</a:t>
            </a:r>
            <a:r>
              <a:rPr lang="nl-NL" sz="1200" dirty="0" smtClean="0">
                <a:solidFill>
                  <a:srgbClr val="821000"/>
                </a:solidFill>
              </a:rPr>
              <a:t> </a:t>
            </a:r>
            <a:r>
              <a:rPr lang="nl-NL" sz="1200" dirty="0" err="1" smtClean="0">
                <a:solidFill>
                  <a:srgbClr val="821000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Prom</a:t>
            </a:r>
            <a:r>
              <a:rPr lang="nl-NL" sz="1200" dirty="0" smtClean="0">
                <a:solidFill>
                  <a:srgbClr val="821000"/>
                </a:solidFill>
              </a:rPr>
              <a:t> and </a:t>
            </a:r>
            <a:r>
              <a:rPr lang="nl-NL" sz="1200" dirty="0" err="1" smtClean="0">
                <a:solidFill>
                  <a:srgbClr val="821000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Conclusions</a:t>
            </a:r>
            <a:endParaRPr lang="en-US" sz="1200" dirty="0">
              <a:solidFill>
                <a:srgbClr val="8210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2766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Wafer</a:t>
            </a:r>
            <a:r>
              <a:rPr lang="nl-NL" dirty="0" smtClean="0"/>
              <a:t> </a:t>
            </a:r>
            <a:r>
              <a:rPr lang="nl-NL" dirty="0" err="1" smtClean="0"/>
              <a:t>stepper</a:t>
            </a:r>
            <a:r>
              <a:rPr lang="nl-NL" dirty="0" smtClean="0"/>
              <a:t> </a:t>
            </a:r>
            <a:r>
              <a:rPr lang="nl-NL" dirty="0" err="1" smtClean="0"/>
              <a:t>example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rgbClr val="DFDFC7"/>
                </a:solidFill>
              </a:rPr>
              <a:t>Attribute-based</a:t>
            </a:r>
            <a:r>
              <a:rPr lang="nl-NL" sz="1200" dirty="0" smtClean="0">
                <a:solidFill>
                  <a:srgbClr val="DFDFC7"/>
                </a:solidFill>
              </a:rPr>
              <a:t> </a:t>
            </a:r>
            <a:r>
              <a:rPr lang="nl-NL" sz="1200" dirty="0" err="1" smtClean="0">
                <a:solidFill>
                  <a:srgbClr val="DFDFC7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Petri-net</a:t>
            </a:r>
            <a:r>
              <a:rPr lang="nl-NL" sz="1200" dirty="0" smtClean="0">
                <a:solidFill>
                  <a:srgbClr val="821000"/>
                </a:solidFill>
              </a:rPr>
              <a:t> </a:t>
            </a:r>
            <a:r>
              <a:rPr lang="nl-NL" sz="1200" dirty="0" err="1" smtClean="0">
                <a:solidFill>
                  <a:srgbClr val="821000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Prom</a:t>
            </a:r>
            <a:r>
              <a:rPr lang="nl-NL" sz="1200" dirty="0" smtClean="0">
                <a:solidFill>
                  <a:srgbClr val="821000"/>
                </a:solidFill>
              </a:rPr>
              <a:t> and </a:t>
            </a:r>
            <a:r>
              <a:rPr lang="nl-NL" sz="1200" dirty="0" err="1" smtClean="0">
                <a:solidFill>
                  <a:srgbClr val="821000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Conclusions</a:t>
            </a:r>
            <a:endParaRPr lang="en-US" sz="1200" dirty="0">
              <a:solidFill>
                <a:srgbClr val="821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828800"/>
            <a:ext cx="5803669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3810000"/>
            <a:ext cx="128791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696200" y="2971800"/>
            <a:ext cx="470000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LeftFacing"/>
              <a:lightRig rig="threePt" dir="t"/>
            </a:scene3d>
          </a:bodyPr>
          <a:lstStyle/>
          <a:p>
            <a:r>
              <a:rPr lang="nl-NL" sz="4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?</a:t>
            </a:r>
            <a:endParaRPr lang="en-US" sz="48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1600" y="2286000"/>
            <a:ext cx="2808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55043 </a:t>
            </a:r>
            <a:r>
              <a:rPr lang="nl-NL" dirty="0" err="1" smtClean="0"/>
              <a:t>nodes</a:t>
            </a:r>
            <a:r>
              <a:rPr lang="nl-NL" dirty="0" smtClean="0"/>
              <a:t>, 289443 </a:t>
            </a:r>
            <a:r>
              <a:rPr lang="nl-NL" dirty="0" err="1" smtClean="0"/>
              <a:t>edges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Attribute-based</a:t>
            </a:r>
            <a:r>
              <a:rPr lang="nl-NL" dirty="0" smtClean="0"/>
              <a:t> </a:t>
            </a:r>
            <a:r>
              <a:rPr lang="nl-NL" dirty="0" err="1" smtClean="0"/>
              <a:t>visualization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Attributes</a:t>
            </a:r>
            <a:r>
              <a:rPr lang="nl-NL" dirty="0" smtClean="0"/>
              <a:t> </a:t>
            </a:r>
            <a:r>
              <a:rPr lang="nl-NL" dirty="0" err="1" smtClean="0"/>
              <a:t>associated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every</a:t>
            </a:r>
            <a:r>
              <a:rPr lang="nl-NL" dirty="0" smtClean="0"/>
              <a:t> state</a:t>
            </a:r>
          </a:p>
          <a:p>
            <a:r>
              <a:rPr lang="nl-NL" dirty="0" err="1" smtClean="0"/>
              <a:t>Users</a:t>
            </a:r>
            <a:r>
              <a:rPr lang="nl-NL" dirty="0" smtClean="0"/>
              <a:t> </a:t>
            </a:r>
            <a:r>
              <a:rPr lang="nl-NL" dirty="0" err="1" smtClean="0"/>
              <a:t>understand</a:t>
            </a:r>
            <a:r>
              <a:rPr lang="nl-NL" dirty="0" smtClean="0"/>
              <a:t> </a:t>
            </a:r>
            <a:r>
              <a:rPr lang="nl-NL" dirty="0" err="1" smtClean="0"/>
              <a:t>attributes</a:t>
            </a:r>
            <a:endParaRPr lang="nl-NL" dirty="0" smtClean="0"/>
          </a:p>
          <a:p>
            <a:r>
              <a:rPr lang="nl-NL" dirty="0" err="1" smtClean="0"/>
              <a:t>Starting</a:t>
            </a:r>
            <a:r>
              <a:rPr lang="nl-NL" dirty="0" smtClean="0"/>
              <a:t> point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further</a:t>
            </a:r>
            <a:r>
              <a:rPr lang="nl-NL" dirty="0" smtClean="0"/>
              <a:t> </a:t>
            </a:r>
            <a:r>
              <a:rPr lang="nl-NL" dirty="0" err="1" smtClean="0"/>
              <a:t>insights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Petri</a:t>
            </a:r>
            <a:r>
              <a:rPr lang="nl-NL" dirty="0" smtClean="0"/>
              <a:t> nets: place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rgbClr val="DFDFC7"/>
                </a:solidFill>
              </a:rPr>
              <a:t>Attribute-based</a:t>
            </a:r>
            <a:r>
              <a:rPr lang="nl-NL" sz="1200" dirty="0" smtClean="0">
                <a:solidFill>
                  <a:srgbClr val="DFDFC7"/>
                </a:solidFill>
              </a:rPr>
              <a:t> </a:t>
            </a:r>
            <a:r>
              <a:rPr lang="nl-NL" sz="1200" dirty="0" err="1" smtClean="0">
                <a:solidFill>
                  <a:srgbClr val="DFDFC7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Petri-net</a:t>
            </a:r>
            <a:r>
              <a:rPr lang="nl-NL" sz="1200" dirty="0" smtClean="0">
                <a:solidFill>
                  <a:srgbClr val="821000"/>
                </a:solidFill>
              </a:rPr>
              <a:t> </a:t>
            </a:r>
            <a:r>
              <a:rPr lang="nl-NL" sz="1200" dirty="0" err="1" smtClean="0">
                <a:solidFill>
                  <a:srgbClr val="821000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Prom</a:t>
            </a:r>
            <a:r>
              <a:rPr lang="nl-NL" sz="1200" dirty="0" smtClean="0">
                <a:solidFill>
                  <a:srgbClr val="821000"/>
                </a:solidFill>
              </a:rPr>
              <a:t> and </a:t>
            </a:r>
            <a:r>
              <a:rPr lang="nl-NL" sz="1200" dirty="0" err="1" smtClean="0">
                <a:solidFill>
                  <a:srgbClr val="821000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Conclusions</a:t>
            </a:r>
            <a:endParaRPr lang="en-US" sz="1200" dirty="0">
              <a:solidFill>
                <a:srgbClr val="821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Attributes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6E32E-9C73-4C86-84C3-842648C6F99D}" type="datetime4">
              <a:rPr lang="en-US" smtClean="0"/>
              <a:pPr/>
              <a:t>June 25, 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On Petri-net synthesis and attribute-based visualization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5D54F-00C8-4FA9-8D8C-6976D4EAAEA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541076"/>
            <a:ext cx="9144000" cy="276999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0"/>
            <a:r>
              <a:rPr lang="nl-NL" sz="1200" dirty="0" err="1" smtClean="0">
                <a:solidFill>
                  <a:srgbClr val="DFDFC7"/>
                </a:solidFill>
              </a:rPr>
              <a:t>Attribute-based</a:t>
            </a:r>
            <a:r>
              <a:rPr lang="nl-NL" sz="1200" dirty="0" smtClean="0">
                <a:solidFill>
                  <a:srgbClr val="DFDFC7"/>
                </a:solidFill>
              </a:rPr>
              <a:t> </a:t>
            </a:r>
            <a:r>
              <a:rPr lang="nl-NL" sz="1200" dirty="0" err="1" smtClean="0">
                <a:solidFill>
                  <a:srgbClr val="DFDFC7"/>
                </a:solidFill>
              </a:rPr>
              <a:t>visualization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Diagraphica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Petri-net</a:t>
            </a:r>
            <a:r>
              <a:rPr lang="nl-NL" sz="1200" dirty="0" smtClean="0">
                <a:solidFill>
                  <a:srgbClr val="821000"/>
                </a:solidFill>
              </a:rPr>
              <a:t> </a:t>
            </a:r>
            <a:r>
              <a:rPr lang="nl-NL" sz="1200" dirty="0" err="1" smtClean="0">
                <a:solidFill>
                  <a:srgbClr val="821000"/>
                </a:solidFill>
              </a:rPr>
              <a:t>synthesis</a:t>
            </a:r>
            <a:r>
              <a:rPr lang="nl-NL" sz="1200" dirty="0" smtClean="0">
                <a:solidFill>
                  <a:srgbClr val="821000"/>
                </a:solidFill>
              </a:rPr>
              <a:t> | Demo </a:t>
            </a:r>
            <a:r>
              <a:rPr lang="nl-NL" sz="1200" dirty="0" err="1" smtClean="0">
                <a:solidFill>
                  <a:srgbClr val="821000"/>
                </a:solidFill>
              </a:rPr>
              <a:t>Prom</a:t>
            </a:r>
            <a:r>
              <a:rPr lang="nl-NL" sz="1200" dirty="0" smtClean="0">
                <a:solidFill>
                  <a:srgbClr val="821000"/>
                </a:solidFill>
              </a:rPr>
              <a:t> and </a:t>
            </a:r>
            <a:r>
              <a:rPr lang="nl-NL" sz="1200" dirty="0" err="1" smtClean="0">
                <a:solidFill>
                  <a:srgbClr val="821000"/>
                </a:solidFill>
              </a:rPr>
              <a:t>petrify</a:t>
            </a:r>
            <a:r>
              <a:rPr lang="nl-NL" sz="1200" dirty="0" smtClean="0">
                <a:solidFill>
                  <a:srgbClr val="821000"/>
                </a:solidFill>
              </a:rPr>
              <a:t> | </a:t>
            </a:r>
            <a:r>
              <a:rPr lang="nl-NL" sz="1200" dirty="0" err="1" smtClean="0">
                <a:solidFill>
                  <a:srgbClr val="821000"/>
                </a:solidFill>
              </a:rPr>
              <a:t>Conclusions</a:t>
            </a:r>
            <a:endParaRPr lang="en-US" sz="1200" dirty="0">
              <a:solidFill>
                <a:srgbClr val="821000"/>
              </a:solidFill>
            </a:endParaRPr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800118"/>
            <a:ext cx="4498151" cy="4448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3810000"/>
            <a:ext cx="128791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7696200" y="2971800"/>
            <a:ext cx="385042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ContrastingLeftFacing"/>
              <a:lightRig rig="threePt" dir="t"/>
            </a:scene3d>
          </a:bodyPr>
          <a:lstStyle/>
          <a:p>
            <a:r>
              <a:rPr lang="nl-NL" sz="4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!</a:t>
            </a:r>
            <a:endParaRPr lang="en-US" sz="48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52600" y="1905000"/>
            <a:ext cx="1365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Fresh</a:t>
            </a:r>
            <a:r>
              <a:rPr lang="nl-NL" dirty="0" smtClean="0"/>
              <a:t> </a:t>
            </a:r>
            <a:r>
              <a:rPr lang="nl-NL" dirty="0" err="1" smtClean="0"/>
              <a:t>wafers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048000" y="1905000"/>
            <a:ext cx="693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Locks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038600" y="1905000"/>
            <a:ext cx="83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Robots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029200" y="1905000"/>
            <a:ext cx="675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Prep</a:t>
            </a:r>
            <a:r>
              <a:rPr lang="nl-NL" dirty="0" smtClean="0"/>
              <a:t>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562600" y="1905000"/>
            <a:ext cx="657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Proc.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828800" y="5791200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Deadlock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581400" y="5791200"/>
            <a:ext cx="1802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Processed</a:t>
            </a:r>
            <a:r>
              <a:rPr lang="nl-NL" dirty="0" smtClean="0"/>
              <a:t> </a:t>
            </a:r>
            <a:r>
              <a:rPr lang="nl-NL" dirty="0" err="1" smtClean="0"/>
              <a:t>wafers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553200" y="2286000"/>
            <a:ext cx="1387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13 </a:t>
            </a:r>
            <a:r>
              <a:rPr lang="nl-NL" dirty="0" err="1" smtClean="0"/>
              <a:t>attributes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hverbeek">
      <a:dk1>
        <a:sysClr val="windowText" lastClr="000000"/>
      </a:dk1>
      <a:lt1>
        <a:srgbClr val="DFDFC7"/>
      </a:lt1>
      <a:dk2>
        <a:srgbClr val="821000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1859</TotalTime>
  <Words>824</Words>
  <Application>Microsoft Office PowerPoint</Application>
  <PresentationFormat>On-screen Show (4:3)</PresentationFormat>
  <Paragraphs>236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On Petri-net synthesis and attribute-based visualization</vt:lpstr>
      <vt:lpstr>Road map</vt:lpstr>
      <vt:lpstr>Attribute-based visualization</vt:lpstr>
      <vt:lpstr>State spaces</vt:lpstr>
      <vt:lpstr>Process mining</vt:lpstr>
      <vt:lpstr>Interactive visualization</vt:lpstr>
      <vt:lpstr>Wafer stepper example</vt:lpstr>
      <vt:lpstr>Attribute-based visualization</vt:lpstr>
      <vt:lpstr>Attributes</vt:lpstr>
      <vt:lpstr>Visualization</vt:lpstr>
      <vt:lpstr>Demo Diagraphica</vt:lpstr>
      <vt:lpstr>Setting</vt:lpstr>
      <vt:lpstr>Petri-net synthesis</vt:lpstr>
      <vt:lpstr>Approach</vt:lpstr>
      <vt:lpstr>Approach</vt:lpstr>
      <vt:lpstr>Demo ProM and petrify</vt:lpstr>
      <vt:lpstr>ProM</vt:lpstr>
      <vt:lpstr>ProM</vt:lpstr>
      <vt:lpstr>Petrify</vt:lpstr>
      <vt:lpstr>Setting</vt:lpstr>
      <vt:lpstr>Conclusions</vt:lpstr>
      <vt:lpstr>Attribute-based visualization</vt:lpstr>
      <vt:lpstr>Petri-net synthesis</vt:lpstr>
      <vt:lpstr>Wafer stepper PN</vt:lpstr>
      <vt:lpstr>CPN Tools 2.2.0 report</vt:lpstr>
      <vt:lpstr>Future work</vt:lpstr>
      <vt:lpstr>Questions?</vt:lpstr>
    </vt:vector>
  </TitlesOfParts>
  <Company>TU/e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TM</dc:creator>
  <cp:lastModifiedBy>hverbeek</cp:lastModifiedBy>
  <cp:revision>145</cp:revision>
  <dcterms:created xsi:type="dcterms:W3CDTF">2007-06-08T05:34:22Z</dcterms:created>
  <dcterms:modified xsi:type="dcterms:W3CDTF">2007-06-25T12:24:50Z</dcterms:modified>
</cp:coreProperties>
</file>